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Default Extension="tiff" ContentType="image/tiff"/>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498" r:id="rId3"/>
    <p:sldId id="510" r:id="rId4"/>
    <p:sldId id="526" r:id="rId5"/>
    <p:sldId id="512" r:id="rId6"/>
    <p:sldId id="499" r:id="rId7"/>
    <p:sldId id="259" r:id="rId8"/>
    <p:sldId id="551" r:id="rId9"/>
    <p:sldId id="260" r:id="rId10"/>
    <p:sldId id="527" r:id="rId11"/>
    <p:sldId id="550" r:id="rId12"/>
    <p:sldId id="533" r:id="rId13"/>
    <p:sldId id="534" r:id="rId14"/>
    <p:sldId id="540" r:id="rId15"/>
    <p:sldId id="541" r:id="rId16"/>
    <p:sldId id="537" r:id="rId17"/>
    <p:sldId id="538" r:id="rId18"/>
    <p:sldId id="539" r:id="rId19"/>
    <p:sldId id="263" r:id="rId20"/>
    <p:sldId id="265" r:id="rId21"/>
    <p:sldId id="266" r:id="rId22"/>
    <p:sldId id="500" r:id="rId23"/>
    <p:sldId id="501" r:id="rId24"/>
    <p:sldId id="429" r:id="rId25"/>
    <p:sldId id="547" r:id="rId26"/>
    <p:sldId id="548" r:id="rId27"/>
    <p:sldId id="546" r:id="rId28"/>
    <p:sldId id="479" r:id="rId29"/>
    <p:sldId id="433" r:id="rId30"/>
    <p:sldId id="435" r:id="rId31"/>
    <p:sldId id="552" r:id="rId32"/>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4" autoAdjust="0"/>
    <p:restoredTop sz="94660"/>
  </p:normalViewPr>
  <p:slideViewPr>
    <p:cSldViewPr>
      <p:cViewPr varScale="1">
        <p:scale>
          <a:sx n="64" d="100"/>
          <a:sy n="64" d="100"/>
        </p:scale>
        <p:origin x="-1325"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vl1pPr>
          </a:lstStyle>
          <a:p>
            <a:pPr>
              <a:defRPr/>
            </a:pPr>
            <a:endParaRPr lang="en-US"/>
          </a:p>
        </p:txBody>
      </p:sp>
      <p:sp>
        <p:nvSpPr>
          <p:cNvPr id="55299"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n-US"/>
          </a:p>
        </p:txBody>
      </p:sp>
      <p:sp>
        <p:nvSpPr>
          <p:cNvPr id="6144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55301"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5302"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vl1pPr>
          </a:lstStyle>
          <a:p>
            <a:pPr>
              <a:defRPr/>
            </a:pPr>
            <a:endParaRPr lang="en-US"/>
          </a:p>
        </p:txBody>
      </p:sp>
      <p:sp>
        <p:nvSpPr>
          <p:cNvPr id="55303"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F1DF1410-65EB-4F2C-9EE2-5EC16DD61AF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AB6D3D28-AE3D-48A1-A7B6-95008BF82581}" type="slidenum">
              <a:rPr lang="en-US" smtClean="0"/>
              <a:pPr/>
              <a:t>1</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6661" tIns="48331" rIns="96661" bIns="48331" anchor="b"/>
          <a:lstStyle/>
          <a:p>
            <a:pPr algn="r"/>
            <a:fld id="{11AC72D1-26A2-4689-9856-FDDC46DCFF2A}" type="slidenum">
              <a:rPr lang="en-US" sz="1300"/>
              <a:pPr algn="r"/>
              <a:t>14</a:t>
            </a:fld>
            <a:endParaRPr lang="en-US" sz="1300" dirty="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6661" tIns="48331" rIns="96661" bIns="48331" anchor="b"/>
          <a:lstStyle/>
          <a:p>
            <a:pPr algn="r"/>
            <a:fld id="{A5D33A20-F237-41D1-BC29-65D812AAA97A}" type="slidenum">
              <a:rPr lang="en-US" sz="1300"/>
              <a:pPr algn="r"/>
              <a:t>15</a:t>
            </a:fld>
            <a:endParaRPr lang="en-US" sz="1300" dirty="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AEF1A305-0C13-4132-97E5-98F8E405E6E3}" type="slidenum">
              <a:rPr lang="en-US" smtClean="0"/>
              <a:pPr/>
              <a:t>19</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2B9C379E-4390-40FF-AF48-348BF6C8BDDD}" type="slidenum">
              <a:rPr lang="en-US" smtClean="0"/>
              <a:pPr/>
              <a:t>20</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71008B34-297F-4611-8F7F-28A26D7226DA}" type="slidenum">
              <a:rPr lang="en-US" smtClean="0"/>
              <a:pPr/>
              <a:t>21</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D1620E9-DB45-47DD-AF31-01798FA199AC}" type="slidenum">
              <a:rPr lang="en-US" smtClean="0"/>
              <a:pPr/>
              <a:t>2</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D60751BC-58C9-4546-B146-2CA56E62673A}" type="slidenum">
              <a:rPr lang="en-US" smtClean="0"/>
              <a:pPr/>
              <a:t>22</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37C0F80-1044-4B89-8CD7-BD240E5D8BEC}" type="slidenum">
              <a:rPr lang="en-US" smtClean="0"/>
              <a:pPr/>
              <a:t>23</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3A0D0445-7ED1-45EA-81F4-B461CC739E53}" type="slidenum">
              <a:rPr lang="en-US" smtClean="0"/>
              <a:pPr/>
              <a:t>24</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2F6946-2AAC-45E1-A559-11E02C1C1585}" type="slidenum">
              <a:rPr lang="en-US"/>
              <a:pPr/>
              <a:t>25</a:t>
            </a:fld>
            <a:endParaRPr lang="en-US"/>
          </a:p>
        </p:txBody>
      </p:sp>
      <p:sp>
        <p:nvSpPr>
          <p:cNvPr id="610306" name="Rectangle 2"/>
          <p:cNvSpPr>
            <a:spLocks noGrp="1" noRot="1" noChangeAspect="1" noChangeArrowheads="1" noTextEdit="1"/>
          </p:cNvSpPr>
          <p:nvPr>
            <p:ph type="sldImg"/>
          </p:nvPr>
        </p:nvSpPr>
        <p:spPr>
          <a:ln/>
        </p:spPr>
      </p:sp>
      <p:sp>
        <p:nvSpPr>
          <p:cNvPr id="610307" name="Rectangle 3"/>
          <p:cNvSpPr>
            <a:spLocks noGrp="1" noChangeArrowheads="1"/>
          </p:cNvSpPr>
          <p:nvPr>
            <p:ph type="body" idx="1"/>
          </p:nvPr>
        </p:nvSpPr>
        <p:spPr/>
        <p:txBody>
          <a:bodyPr/>
          <a:lstStyle/>
          <a:p>
            <a:r>
              <a:rPr lang="en-US" b="1"/>
              <a:t>NOTE:  We have animated the path of air for this slide and included labels to help our audience understand what you will be describing.  Many of them will have never even heard of a Carnot heat engine and do not have a strong understanding of entropy.  We would like to do whatever we can in to make this information accessible to our audience.  Please let us know if you approve of these changes, and feel free to replace the labels as needed.  The simpler you can keep your description of this, the better.  You do an excellent job of describing the process in your book. </a:t>
            </a:r>
          </a:p>
          <a:p>
            <a:r>
              <a:rPr lang="en-US" b="1"/>
              <a:t>***</a:t>
            </a:r>
          </a:p>
          <a:p>
            <a:r>
              <a:rPr lang="en-US"/>
              <a:t>The energy cycle of a mature hurricane - the hurricane as a </a:t>
            </a:r>
            <a:r>
              <a:rPr lang="en-US" b="1"/>
              <a:t>Carnot heat engine</a:t>
            </a:r>
            <a:r>
              <a:rPr lang="en-US"/>
              <a:t>.  This two-dimensional plot of the thermodynamic cycle shows a vertical cross section of the hurricane, whose storm center lies along the left edge. The colors depict the </a:t>
            </a:r>
            <a:r>
              <a:rPr lang="en-US" b="1"/>
              <a:t>entropy</a:t>
            </a:r>
            <a:r>
              <a:rPr lang="en-US"/>
              <a:t> distribution; cooler colors indicate lower entropy.  Loosely, this means the total heat content of the air.  Note that as air approaches the eyewall, its entropy increases rapidly, reflecting the large input of heat from the ocean.</a:t>
            </a:r>
          </a:p>
          <a:p>
            <a:endParaRPr lang="en-US"/>
          </a:p>
          <a:p>
            <a:r>
              <a:rPr lang="en-US"/>
              <a:t>Let’s follow a sample of air that begins at point A near the sea surface, a hundred kilometers or so from the storm center.  The process mainly responsible for driving the storm is the evaporation of seawater, which transfers energy from sea to air.  As a result of that transfer, air spirals inward close to the sea surface, between Points A and B.  The storm center is an area of relatively low pressure, so the pressure on air decreases as it travels from A to B.  But it is always in contact with the sea surface, which acts as an almost unlimited heat reservoir, so its temperature is approximately constant (acquiring entropy at a constant temperature).  It is during this leg that enormous quantities of heat are added to the air from evaporation of seawater.  Evaporation of water is a very efficient way to transfer heat from one body to another.  That is why you feel cold when you are wet, especially if it is windy and/or dry: evaporation is taking heat from your body.  Thus the addition of heat in leg A-B shows up mostly as an increase in humidity in the air.  This form of heat is called </a:t>
            </a:r>
            <a:r>
              <a:rPr lang="en-US" b="1"/>
              <a:t>latent heat</a:t>
            </a:r>
            <a:r>
              <a:rPr lang="en-US"/>
              <a:t>.  Evaporation of sea water into the inflowing air is by far the most important source of heat driving the hurricane, which makes leg A-B the firebox of the hurricane.  When hurricanes reach land, they quickly die because they are cut off from their oceanic energy source.  At point B, the air turns and flows upward through the towering cumulonimbus clouds that make up the hurricane’s eyewall.  It is here that the latent heat is converted to </a:t>
            </a:r>
            <a:r>
              <a:rPr lang="en-US" b="1"/>
              <a:t>sensible heat </a:t>
            </a:r>
            <a:r>
              <a:rPr lang="en-US"/>
              <a:t>as water vapor condenses.  But it is important to note that although there is enormous conversion between these two forms of heat, the total heat content (entropy, actually) remains approximately constant along this leg (note that the colors do not change along leg B-C).  As the air flows upward, the pressure on it decreases very rapidly.  What we have here is an example of </a:t>
            </a:r>
            <a:r>
              <a:rPr lang="en-US" b="1"/>
              <a:t>adiabatic expansion</a:t>
            </a:r>
            <a:r>
              <a:rPr lang="en-US"/>
              <a:t>.  By the time the air reaches point C in the high </a:t>
            </a:r>
            <a:r>
              <a:rPr lang="en-US" b="1"/>
              <a:t>troposphere</a:t>
            </a:r>
            <a:r>
              <a:rPr lang="en-US"/>
              <a:t> or lower </a:t>
            </a:r>
            <a:r>
              <a:rPr lang="en-US" b="1"/>
              <a:t>stratosphere</a:t>
            </a:r>
            <a:r>
              <a:rPr lang="en-US"/>
              <a:t>, some 12 to 18 kilometers above the sea surface, the adiabatic expansion has lowered its temperature to a value close to that of the undisturbed upper tropical atmosphere, around -70</a:t>
            </a:r>
            <a:r>
              <a:rPr lang="en-US">
                <a:cs typeface="Arial" charset="0"/>
              </a:rPr>
              <a:t>°C or about 200 Kelvin.  The air remains at approximately this temperature as it sinks down toward the </a:t>
            </a:r>
            <a:r>
              <a:rPr lang="en-US" b="1">
                <a:cs typeface="Arial" charset="0"/>
              </a:rPr>
              <a:t>tropopause</a:t>
            </a:r>
            <a:r>
              <a:rPr lang="en-US">
                <a:cs typeface="Arial" charset="0"/>
              </a:rPr>
              <a:t> (point D).  Although the air is undergoing compression, it is losing heat by </a:t>
            </a:r>
            <a:r>
              <a:rPr lang="en-US" b="1">
                <a:cs typeface="Arial" charset="0"/>
              </a:rPr>
              <a:t>electromagnetic radiation</a:t>
            </a:r>
            <a:r>
              <a:rPr lang="en-US">
                <a:cs typeface="Arial" charset="0"/>
              </a:rPr>
              <a:t> to space.  </a:t>
            </a:r>
            <a:r>
              <a:rPr lang="en-US"/>
              <a:t>The depicted </a:t>
            </a:r>
            <a:r>
              <a:rPr lang="en-US" b="1"/>
              <a:t>compression</a:t>
            </a:r>
            <a:r>
              <a:rPr lang="en-US"/>
              <a:t> is very nearly </a:t>
            </a:r>
            <a:r>
              <a:rPr lang="en-US" b="1"/>
              <a:t>isothermal</a:t>
            </a:r>
            <a:r>
              <a:rPr lang="en-US"/>
              <a:t>.  Finally, between D and A, the air returns to its starting point while undergoing an </a:t>
            </a:r>
            <a:r>
              <a:rPr lang="en-US" b="1"/>
              <a:t>adiabatic compression</a:t>
            </a:r>
            <a:r>
              <a:rPr lang="en-US"/>
              <a:t>. Voilà, the four legs of a Carnot cycle.</a:t>
            </a:r>
          </a:p>
          <a:p>
            <a:endParaRPr lang="en-US"/>
          </a:p>
          <a:p>
            <a:r>
              <a:rPr lang="en-US"/>
              <a:t>In a real hurricane, the energy cycle is open because hurricanes continuously exchange air with their environment. </a:t>
            </a:r>
          </a:p>
          <a:p>
            <a:endParaRPr lang="en-US"/>
          </a:p>
          <a:p>
            <a:r>
              <a:rPr lang="en-US"/>
              <a:t>Image is copyrighted 2005 by Oxford University Press.  </a:t>
            </a:r>
          </a:p>
          <a:p>
            <a:endParaRPr lang="en-US"/>
          </a:p>
          <a:p>
            <a:r>
              <a:rPr lang="en-US"/>
              <a:t>Description from “Divine Wind: The History and Science of Hurricanes”, Kerry Emanuel, 2005, Oxford University Press, 296 p.</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6661" tIns="48331" rIns="96661" bIns="48331" anchor="b"/>
          <a:lstStyle/>
          <a:p>
            <a:pPr algn="r"/>
            <a:fld id="{2D7EE639-0817-44CA-81FB-3201E907FE3D}" type="slidenum">
              <a:rPr lang="en-US" sz="1300"/>
              <a:pPr algn="r"/>
              <a:t>27</a:t>
            </a:fld>
            <a:endParaRPr lang="en-US" sz="1300" dirty="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9BFED8AB-075C-4695-A6F9-B1BD01383D82}" type="slidenum">
              <a:rPr lang="en-US" smtClean="0"/>
              <a:pPr/>
              <a:t>28</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6B6BD0DF-2CDE-4C23-B00B-DD13D0D5343B}" type="slidenum">
              <a:rPr lang="en-US" smtClean="0"/>
              <a:pPr/>
              <a:t>29</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68232854-4F68-45EE-B96C-B4D10C535B4D}" type="slidenum">
              <a:rPr lang="en-US" smtClean="0"/>
              <a:pPr/>
              <a:t>30</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8AE90-A856-459B-BB3D-326ADBAE6AB3}" type="slidenum">
              <a:rPr lang="en-US" smtClean="0"/>
              <a:pPr/>
              <a:t>3</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D28AFFD-3562-453C-B166-92DAF6022BD2}" type="slidenum">
              <a:rPr lang="en-US" smtClean="0"/>
              <a:pPr/>
              <a:t>4</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D4C283D7-8216-47F9-9B1B-7BE3ECE9458C}" type="slidenum">
              <a:rPr lang="en-US" smtClean="0"/>
              <a:pPr/>
              <a:t>5</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35BFDE0F-83FE-48A6-A703-F47499833968}" type="slidenum">
              <a:rPr lang="en-US" smtClean="0"/>
              <a:pPr/>
              <a:t>6</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3B196C0-E174-44CB-84B2-25DA41E8A12D}" type="slidenum">
              <a:rPr lang="en-US" smtClean="0"/>
              <a:pPr/>
              <a:t>7</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85D11254-9B36-4DCB-BBEA-70F6930DB992}" type="slidenum">
              <a:rPr lang="en-US" smtClean="0"/>
              <a:pPr/>
              <a:t>9</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73E7057-2C6E-401E-B439-3A3D5CCF81F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90FAF2-BECD-4EA5-9B54-4C0C36185F2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A7CCA4-D022-4D4C-9E4F-7CB49DD83E3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5C8DEBC-AEED-480D-8891-5EB224DA082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A28813F-0D49-4278-92F6-7A3E6585FC9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BF15B7-D49F-41AD-80CE-4616CE299B0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CBEB8F-646C-4773-A66F-DEE10A7D141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BBC38BE-3FB4-410E-8D1E-48505E5DADF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F401E9F-C13C-42CD-B722-F0E949C3F06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4F4666D-0D74-4457-9264-D3BA1DCA34F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7767F5E-3376-49E8-A429-2103EEBADE7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1D7A8C-6651-49C6-B31B-6FDF6E71986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5CD0C1F-8094-4C43-89CD-2EB13E01C89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7CF56CB-8199-4469-8577-5E213DF664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7.png"/><Relationship Id="rId7"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iss007e14908"/>
          <p:cNvPicPr>
            <a:picLocks noChangeAspect="1" noChangeArrowheads="1"/>
          </p:cNvPicPr>
          <p:nvPr/>
        </p:nvPicPr>
        <p:blipFill>
          <a:blip r:embed="rId3" cstate="print">
            <a:lum bright="36000" contrast="-54000"/>
          </a:blip>
          <a:srcRect b="4210"/>
          <a:stretch>
            <a:fillRect/>
          </a:stretch>
        </p:blipFill>
        <p:spPr bwMode="auto">
          <a:xfrm>
            <a:off x="0" y="0"/>
            <a:ext cx="9144000" cy="6858000"/>
          </a:xfrm>
          <a:prstGeom prst="rect">
            <a:avLst/>
          </a:prstGeom>
          <a:noFill/>
          <a:ln w="9525">
            <a:noFill/>
            <a:miter lim="800000"/>
            <a:headEnd/>
            <a:tailEnd/>
          </a:ln>
        </p:spPr>
      </p:pic>
      <p:sp>
        <p:nvSpPr>
          <p:cNvPr id="2050" name="Rectangle 2"/>
          <p:cNvSpPr>
            <a:spLocks noGrp="1" noChangeArrowheads="1"/>
          </p:cNvSpPr>
          <p:nvPr>
            <p:ph type="ctrTitle"/>
          </p:nvPr>
        </p:nvSpPr>
        <p:spPr>
          <a:xfrm>
            <a:off x="685800" y="1676400"/>
            <a:ext cx="7696200" cy="1924050"/>
          </a:xfrm>
        </p:spPr>
        <p:txBody>
          <a:bodyPr/>
          <a:lstStyle/>
          <a:p>
            <a:pPr eaLnBrk="1" hangingPunct="1"/>
            <a:r>
              <a:rPr lang="en-US" sz="4000" b="1" dirty="0" smtClean="0">
                <a:solidFill>
                  <a:srgbClr val="002060"/>
                </a:solidFill>
                <a:effectLst>
                  <a:outerShdw blurRad="38100" dist="38100" dir="2700000" algn="tl">
                    <a:srgbClr val="C0C0C0"/>
                  </a:outerShdw>
                </a:effectLst>
              </a:rPr>
              <a:t>Hurricane Structure and Physics</a:t>
            </a:r>
          </a:p>
        </p:txBody>
      </p:sp>
      <p:sp>
        <p:nvSpPr>
          <p:cNvPr id="5124" name="Rectangle 3"/>
          <p:cNvSpPr>
            <a:spLocks noGrp="1" noChangeArrowheads="1"/>
          </p:cNvSpPr>
          <p:nvPr>
            <p:ph type="subTitle" idx="1"/>
          </p:nvPr>
        </p:nvSpPr>
        <p:spPr/>
        <p:txBody>
          <a:bodyPr/>
          <a:lstStyle/>
          <a:p>
            <a:pPr eaLnBrk="1" hangingPunct="1">
              <a:lnSpc>
                <a:spcPct val="80000"/>
              </a:lnSpc>
            </a:pPr>
            <a:r>
              <a:rPr lang="en-US" sz="2000" smtClean="0"/>
              <a:t>Kerry Emanuel</a:t>
            </a:r>
          </a:p>
          <a:p>
            <a:pPr eaLnBrk="1" hangingPunct="1">
              <a:lnSpc>
                <a:spcPct val="80000"/>
              </a:lnSpc>
            </a:pPr>
            <a:endParaRPr lang="en-US" sz="2000" smtClean="0"/>
          </a:p>
          <a:p>
            <a:pPr eaLnBrk="1" hangingPunct="1">
              <a:lnSpc>
                <a:spcPct val="80000"/>
              </a:lnSpc>
            </a:pPr>
            <a:r>
              <a:rPr lang="en-US" sz="2000" smtClean="0"/>
              <a:t>Program in Atmospheres, Oceans, and Climate</a:t>
            </a:r>
          </a:p>
          <a:p>
            <a:pPr eaLnBrk="1" hangingPunct="1">
              <a:lnSpc>
                <a:spcPct val="80000"/>
              </a:lnSpc>
            </a:pPr>
            <a:r>
              <a:rPr lang="en-US" sz="2000" smtClean="0"/>
              <a:t>Massachusetts Institute of Technology</a:t>
            </a:r>
            <a:br>
              <a:rPr lang="en-US" sz="2000" smtClean="0"/>
            </a:br>
            <a:endParaRPr lang="en-US" sz="200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Isabel_Eye_ISS2003247_lr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pic>
        <p:nvPicPr>
          <p:cNvPr id="48130" name="Picture 2" descr="C:\Documents and Settings\Kerry Emanuel\My Documents\Graphics\Aircraft\p3shadow.jpg"/>
          <p:cNvPicPr>
            <a:picLocks noChangeAspect="1" noChangeArrowheads="1"/>
          </p:cNvPicPr>
          <p:nvPr/>
        </p:nvPicPr>
        <p:blipFill>
          <a:blip r:embed="rId2" cstate="print"/>
          <a:srcRect/>
          <a:stretch>
            <a:fillRect/>
          </a:stretch>
        </p:blipFill>
        <p:spPr bwMode="auto">
          <a:xfrm>
            <a:off x="609600" y="1371600"/>
            <a:ext cx="7848600" cy="5254625"/>
          </a:xfrm>
          <a:prstGeom prst="rect">
            <a:avLst/>
          </a:prstGeom>
          <a:noFill/>
        </p:spPr>
      </p:pic>
      <p:sp>
        <p:nvSpPr>
          <p:cNvPr id="3" name="Title 2"/>
          <p:cNvSpPr>
            <a:spLocks noGrp="1"/>
          </p:cNvSpPr>
          <p:nvPr>
            <p:ph type="title"/>
          </p:nvPr>
        </p:nvSpPr>
        <p:spPr>
          <a:xfrm>
            <a:off x="457200" y="304800"/>
            <a:ext cx="8229600" cy="1143000"/>
          </a:xfrm>
        </p:spPr>
        <p:txBody>
          <a:bodyPr/>
          <a:lstStyle/>
          <a:p>
            <a:r>
              <a:rPr lang="en-US" sz="4000" dirty="0" smtClean="0">
                <a:solidFill>
                  <a:schemeClr val="accent1"/>
                </a:solidFill>
                <a:effectLst>
                  <a:outerShdw blurRad="38100" dist="38100" dir="2700000" algn="tl">
                    <a:srgbClr val="000000">
                      <a:alpha val="43137"/>
                    </a:srgbClr>
                  </a:outerShdw>
                </a:effectLst>
              </a:rPr>
              <a:t>The View from the Air</a:t>
            </a:r>
            <a:endParaRPr lang="en-US" sz="4000" dirty="0">
              <a:solidFill>
                <a:schemeClr val="accent1"/>
              </a:solidFill>
              <a:effectLst>
                <a:outerShdw blurRad="38100" dist="38100" dir="2700000" algn="tl">
                  <a:srgbClr val="000000">
                    <a:alpha val="43137"/>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147458" name="Picture 2" descr="gloriaoute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gloriainner"/>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Picture 5" descr="fig2"/>
          <p:cNvPicPr>
            <a:picLocks noGrp="1" noChangeAspect="1" noChangeArrowheads="1"/>
          </p:cNvPicPr>
          <p:nvPr>
            <p:ph idx="4294967295"/>
          </p:nvPr>
        </p:nvPicPr>
        <p:blipFill>
          <a:blip r:embed="rId3" cstate="print"/>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5" descr="IMG_1011"/>
          <p:cNvPicPr>
            <a:picLocks noGrp="1" noChangeAspect="1" noChangeArrowheads="1"/>
          </p:cNvPicPr>
          <p:nvPr>
            <p:ph idx="4294967295"/>
          </p:nvPr>
        </p:nvPicPr>
        <p:blipFill>
          <a:blip r:embed="rId3" cstate="print"/>
          <a:srcRect/>
          <a:stretch>
            <a:fillRect/>
          </a:stretch>
        </p:blipFill>
        <p:spPr>
          <a:xfrm>
            <a:off x="0" y="11113"/>
            <a:ext cx="9144000" cy="6858000"/>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155650" name="Picture 2" descr="240_15"/>
          <p:cNvPicPr>
            <a:picLocks noChangeAspect="1" noChangeArrowheads="1"/>
          </p:cNvPicPr>
          <p:nvPr/>
        </p:nvPicPr>
        <p:blipFill>
          <a:blip r:embed="rId3" cstate="print"/>
          <a:srcRect/>
          <a:stretch>
            <a:fillRect/>
          </a:stretch>
        </p:blipFill>
        <p:spPr bwMode="auto">
          <a:xfrm>
            <a:off x="0" y="295275"/>
            <a:ext cx="9144000" cy="626745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157698" name="Picture 2" descr="243_23"/>
          <p:cNvPicPr>
            <a:picLocks noChangeAspect="1" noChangeArrowheads="1"/>
          </p:cNvPicPr>
          <p:nvPr/>
        </p:nvPicPr>
        <p:blipFill>
          <a:blip r:embed="rId3" cstate="print"/>
          <a:srcRect/>
          <a:stretch>
            <a:fillRect/>
          </a:stretch>
        </p:blipFill>
        <p:spPr bwMode="auto">
          <a:xfrm>
            <a:off x="0" y="322263"/>
            <a:ext cx="9144000" cy="621506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descr="g13sea-eye2titlen"/>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Hurricane Structure</a:t>
            </a:r>
          </a:p>
        </p:txBody>
      </p:sp>
      <p:pic>
        <p:nvPicPr>
          <p:cNvPr id="18435" name="Picture 4" descr="fig2"/>
          <p:cNvPicPr>
            <a:picLocks noGrp="1" noChangeAspect="1" noChangeArrowheads="1"/>
          </p:cNvPicPr>
          <p:nvPr>
            <p:ph idx="1"/>
          </p:nvPr>
        </p:nvPicPr>
        <p:blipFill>
          <a:blip r:embed="rId3" cstate="print"/>
          <a:srcRect/>
          <a:stretch>
            <a:fillRect/>
          </a:stretch>
        </p:blipFill>
        <p:spPr>
          <a:xfrm>
            <a:off x="869950" y="1746250"/>
            <a:ext cx="7404100" cy="4233863"/>
          </a:xfrm>
          <a:noFill/>
        </p:spPr>
      </p:pic>
      <p:sp>
        <p:nvSpPr>
          <p:cNvPr id="18436" name="Text Box 6"/>
          <p:cNvSpPr txBox="1">
            <a:spLocks noChangeArrowheads="1"/>
          </p:cNvSpPr>
          <p:nvPr/>
        </p:nvSpPr>
        <p:spPr bwMode="auto">
          <a:xfrm>
            <a:off x="3657600" y="6172200"/>
            <a:ext cx="2286000" cy="457200"/>
          </a:xfrm>
          <a:prstGeom prst="rect">
            <a:avLst/>
          </a:prstGeom>
          <a:noFill/>
          <a:ln w="9525">
            <a:noFill/>
            <a:miter lim="800000"/>
            <a:headEnd/>
            <a:tailEnd/>
          </a:ln>
        </p:spPr>
        <p:txBody>
          <a:bodyPr>
            <a:spAutoFit/>
          </a:bodyPr>
          <a:lstStyle/>
          <a:p>
            <a:pPr>
              <a:spcBef>
                <a:spcPct val="50000"/>
              </a:spcBef>
            </a:pPr>
            <a:r>
              <a:rPr lang="en-US" b="1"/>
              <a:t>Wind speed</a:t>
            </a:r>
            <a:endParaRPr lang="en-US" sz="18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iss007e14908"/>
          <p:cNvPicPr>
            <a:picLocks noGrp="1" noChangeAspect="1" noChangeArrowheads="1"/>
          </p:cNvPicPr>
          <p:nvPr>
            <p:ph sz="half" idx="2"/>
          </p:nvPr>
        </p:nvPicPr>
        <p:blipFill>
          <a:blip r:embed="rId3" cstate="print">
            <a:lum bright="36000" contrast="-54000"/>
          </a:blip>
          <a:srcRect b="4210"/>
          <a:stretch>
            <a:fillRect/>
          </a:stretch>
        </p:blipFill>
        <p:spPr>
          <a:xfrm>
            <a:off x="0" y="0"/>
            <a:ext cx="9144000" cy="6858000"/>
          </a:xfrm>
          <a:noFill/>
        </p:spPr>
      </p:pic>
      <p:sp>
        <p:nvSpPr>
          <p:cNvPr id="559106" name="Rectangle 2"/>
          <p:cNvSpPr>
            <a:spLocks noGrp="1" noChangeArrowheads="1"/>
          </p:cNvSpPr>
          <p:nvPr>
            <p:ph type="title"/>
          </p:nvPr>
        </p:nvSpPr>
        <p:spPr>
          <a:xfrm>
            <a:off x="457200" y="152400"/>
            <a:ext cx="8229600" cy="1143000"/>
          </a:xfrm>
        </p:spPr>
        <p:txBody>
          <a:bodyPr/>
          <a:lstStyle/>
          <a:p>
            <a:pPr eaLnBrk="1" hangingPunct="1"/>
            <a:r>
              <a:rPr lang="en-US" b="1" dirty="0" smtClean="0">
                <a:solidFill>
                  <a:srgbClr val="FFFF00"/>
                </a:solidFill>
                <a:effectLst>
                  <a:outerShdw blurRad="38100" dist="38100" dir="2700000" algn="tl">
                    <a:srgbClr val="C0C0C0"/>
                  </a:outerShdw>
                </a:effectLst>
              </a:rPr>
              <a:t>Topics</a:t>
            </a:r>
          </a:p>
        </p:txBody>
      </p:sp>
      <p:sp>
        <p:nvSpPr>
          <p:cNvPr id="6148" name="Rectangle 3"/>
          <p:cNvSpPr>
            <a:spLocks noGrp="1" noChangeArrowheads="1"/>
          </p:cNvSpPr>
          <p:nvPr>
            <p:ph type="body" sz="half" idx="1"/>
          </p:nvPr>
        </p:nvSpPr>
        <p:spPr>
          <a:xfrm>
            <a:off x="457200" y="1905000"/>
            <a:ext cx="8229600" cy="3581400"/>
          </a:xfrm>
        </p:spPr>
        <p:txBody>
          <a:bodyPr/>
          <a:lstStyle/>
          <a:p>
            <a:pPr eaLnBrk="1" hangingPunct="1"/>
            <a:r>
              <a:rPr lang="en-US" sz="2800" b="1" dirty="0" smtClean="0">
                <a:solidFill>
                  <a:srgbClr val="002060"/>
                </a:solidFill>
              </a:rPr>
              <a:t>Hurricane Climatology</a:t>
            </a:r>
          </a:p>
          <a:p>
            <a:pPr eaLnBrk="1" hangingPunct="1">
              <a:buFontTx/>
              <a:buNone/>
            </a:pPr>
            <a:endParaRPr lang="en-US" sz="2800" b="1" dirty="0" smtClean="0">
              <a:solidFill>
                <a:srgbClr val="002060"/>
              </a:solidFill>
            </a:endParaRPr>
          </a:p>
          <a:p>
            <a:pPr eaLnBrk="1" hangingPunct="1"/>
            <a:r>
              <a:rPr lang="en-US" sz="2800" b="1" dirty="0" smtClean="0">
                <a:solidFill>
                  <a:srgbClr val="002060"/>
                </a:solidFill>
              </a:rPr>
              <a:t>Hurricanes Structure</a:t>
            </a:r>
          </a:p>
          <a:p>
            <a:pPr eaLnBrk="1" hangingPunct="1">
              <a:buFontTx/>
              <a:buNone/>
            </a:pPr>
            <a:endParaRPr lang="en-US" sz="2800" b="1" dirty="0" smtClean="0">
              <a:solidFill>
                <a:srgbClr val="002060"/>
              </a:solidFill>
            </a:endParaRPr>
          </a:p>
          <a:p>
            <a:pPr eaLnBrk="1" hangingPunct="1"/>
            <a:r>
              <a:rPr lang="en-US" sz="2800" b="1" dirty="0" smtClean="0">
                <a:solidFill>
                  <a:srgbClr val="002060"/>
                </a:solidFill>
              </a:rPr>
              <a:t>Hurricane Physics</a:t>
            </a:r>
          </a:p>
          <a:p>
            <a:pPr eaLnBrk="1" hangingPunct="1">
              <a:buFontTx/>
              <a:buNone/>
            </a:pPr>
            <a:endParaRPr lang="en-US" sz="2800" b="1"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fig2"/>
          <p:cNvPicPr>
            <a:picLocks noChangeAspect="1" noChangeArrowheads="1"/>
          </p:cNvPicPr>
          <p:nvPr/>
        </p:nvPicPr>
        <p:blipFill>
          <a:blip r:embed="rId3" cstate="print"/>
          <a:srcRect/>
          <a:stretch>
            <a:fillRect/>
          </a:stretch>
        </p:blipFill>
        <p:spPr bwMode="auto">
          <a:xfrm>
            <a:off x="1136650" y="1311275"/>
            <a:ext cx="6870700" cy="4233863"/>
          </a:xfrm>
          <a:prstGeom prst="rect">
            <a:avLst/>
          </a:prstGeom>
          <a:noFill/>
          <a:ln w="9525">
            <a:noFill/>
            <a:miter lim="800000"/>
            <a:headEnd/>
            <a:tailEnd/>
          </a:ln>
        </p:spPr>
      </p:pic>
      <p:sp>
        <p:nvSpPr>
          <p:cNvPr id="19459" name="Text Box 6"/>
          <p:cNvSpPr txBox="1">
            <a:spLocks noChangeArrowheads="1"/>
          </p:cNvSpPr>
          <p:nvPr/>
        </p:nvSpPr>
        <p:spPr bwMode="auto">
          <a:xfrm>
            <a:off x="3505200" y="6019800"/>
            <a:ext cx="2362200" cy="457200"/>
          </a:xfrm>
          <a:prstGeom prst="rect">
            <a:avLst/>
          </a:prstGeom>
          <a:noFill/>
          <a:ln w="9525">
            <a:noFill/>
            <a:miter lim="800000"/>
            <a:headEnd/>
            <a:tailEnd/>
          </a:ln>
        </p:spPr>
        <p:txBody>
          <a:bodyPr>
            <a:spAutoFit/>
          </a:bodyPr>
          <a:lstStyle/>
          <a:p>
            <a:pPr>
              <a:spcBef>
                <a:spcPct val="50000"/>
              </a:spcBef>
            </a:pPr>
            <a:r>
              <a:rPr lang="en-US" b="1"/>
              <a:t>Updraft Speed</a:t>
            </a:r>
            <a:r>
              <a:rPr lang="en-US" sz="1800"/>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fig2"/>
          <p:cNvPicPr>
            <a:picLocks noChangeAspect="1" noChangeArrowheads="1"/>
          </p:cNvPicPr>
          <p:nvPr/>
        </p:nvPicPr>
        <p:blipFill>
          <a:blip r:embed="rId3" cstate="print"/>
          <a:srcRect/>
          <a:stretch>
            <a:fillRect/>
          </a:stretch>
        </p:blipFill>
        <p:spPr bwMode="auto">
          <a:xfrm>
            <a:off x="457200" y="1000125"/>
            <a:ext cx="8077200" cy="4765675"/>
          </a:xfrm>
          <a:prstGeom prst="rect">
            <a:avLst/>
          </a:prstGeom>
          <a:noFill/>
          <a:ln w="9525">
            <a:noFill/>
            <a:miter lim="800000"/>
            <a:headEnd/>
            <a:tailEnd/>
          </a:ln>
        </p:spPr>
      </p:pic>
      <p:sp>
        <p:nvSpPr>
          <p:cNvPr id="20483" name="Text Box 5"/>
          <p:cNvSpPr txBox="1">
            <a:spLocks noChangeArrowheads="1"/>
          </p:cNvSpPr>
          <p:nvPr/>
        </p:nvSpPr>
        <p:spPr bwMode="auto">
          <a:xfrm>
            <a:off x="2590800" y="5867400"/>
            <a:ext cx="4419600" cy="457200"/>
          </a:xfrm>
          <a:prstGeom prst="rect">
            <a:avLst/>
          </a:prstGeom>
          <a:noFill/>
          <a:ln w="9525">
            <a:noFill/>
            <a:miter lim="800000"/>
            <a:headEnd/>
            <a:tailEnd/>
          </a:ln>
        </p:spPr>
        <p:txBody>
          <a:bodyPr>
            <a:spAutoFit/>
          </a:bodyPr>
          <a:lstStyle/>
          <a:p>
            <a:pPr>
              <a:spcBef>
                <a:spcPct val="50000"/>
              </a:spcBef>
            </a:pPr>
            <a:r>
              <a:rPr lang="en-US" b="1"/>
              <a:t>Temperature perturbation</a:t>
            </a:r>
            <a:r>
              <a:rPr lang="en-US" sz="180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ig2"/>
          <p:cNvPicPr>
            <a:picLocks noGrp="1" noChangeAspect="1" noChangeArrowheads="1"/>
          </p:cNvPicPr>
          <p:nvPr>
            <p:ph idx="4294967295"/>
          </p:nvPr>
        </p:nvPicPr>
        <p:blipFill>
          <a:blip r:embed="rId3" cstate="print"/>
          <a:srcRect r="17828"/>
          <a:stretch>
            <a:fillRect/>
          </a:stretch>
        </p:blipFill>
        <p:spPr>
          <a:xfrm>
            <a:off x="1676400" y="920750"/>
            <a:ext cx="6315075" cy="5937250"/>
          </a:xfrm>
          <a:noFill/>
        </p:spPr>
      </p:pic>
      <p:sp>
        <p:nvSpPr>
          <p:cNvPr id="21507" name="Text Box 3"/>
          <p:cNvSpPr txBox="1">
            <a:spLocks noChangeArrowheads="1"/>
          </p:cNvSpPr>
          <p:nvPr/>
        </p:nvSpPr>
        <p:spPr bwMode="auto">
          <a:xfrm>
            <a:off x="2895600" y="304800"/>
            <a:ext cx="3886200" cy="646331"/>
          </a:xfrm>
          <a:prstGeom prst="rect">
            <a:avLst/>
          </a:prstGeom>
          <a:noFill/>
          <a:ln w="9525">
            <a:noFill/>
            <a:miter lim="800000"/>
            <a:headEnd/>
            <a:tailEnd/>
          </a:ln>
        </p:spPr>
        <p:txBody>
          <a:bodyPr wrap="square">
            <a:spAutoFit/>
          </a:bodyPr>
          <a:lstStyle/>
          <a:p>
            <a:pPr>
              <a:spcBef>
                <a:spcPct val="50000"/>
              </a:spcBef>
            </a:pPr>
            <a:r>
              <a:rPr lang="en-US" sz="3600" dirty="0"/>
              <a:t>Airborne Radar</a:t>
            </a:r>
          </a:p>
        </p:txBody>
      </p:sp>
      <p:sp>
        <p:nvSpPr>
          <p:cNvPr id="21508" name="Text Box 4"/>
          <p:cNvSpPr txBox="1">
            <a:spLocks noChangeArrowheads="1"/>
          </p:cNvSpPr>
          <p:nvPr/>
        </p:nvSpPr>
        <p:spPr bwMode="auto">
          <a:xfrm>
            <a:off x="0" y="3657600"/>
            <a:ext cx="1524000" cy="457200"/>
          </a:xfrm>
          <a:prstGeom prst="rect">
            <a:avLst/>
          </a:prstGeom>
          <a:noFill/>
          <a:ln w="9525">
            <a:noFill/>
            <a:miter lim="800000"/>
            <a:headEnd/>
            <a:tailEnd/>
          </a:ln>
        </p:spPr>
        <p:txBody>
          <a:bodyPr>
            <a:spAutoFit/>
          </a:bodyPr>
          <a:lstStyle/>
          <a:p>
            <a:pPr>
              <a:spcBef>
                <a:spcPct val="50000"/>
              </a:spcBef>
            </a:pPr>
            <a:r>
              <a:rPr lang="en-US"/>
              <a:t>225 miles</a:t>
            </a:r>
          </a:p>
        </p:txBody>
      </p:sp>
      <p:sp>
        <p:nvSpPr>
          <p:cNvPr id="21509" name="Line 5"/>
          <p:cNvSpPr>
            <a:spLocks noChangeShapeType="1"/>
          </p:cNvSpPr>
          <p:nvPr/>
        </p:nvSpPr>
        <p:spPr bwMode="auto">
          <a:xfrm>
            <a:off x="838200" y="4114800"/>
            <a:ext cx="0" cy="2590800"/>
          </a:xfrm>
          <a:prstGeom prst="line">
            <a:avLst/>
          </a:prstGeom>
          <a:noFill/>
          <a:ln w="38100">
            <a:solidFill>
              <a:schemeClr val="tx1"/>
            </a:solidFill>
            <a:round/>
            <a:headEnd/>
            <a:tailEnd type="triangle" w="med" len="med"/>
          </a:ln>
        </p:spPr>
        <p:txBody>
          <a:bodyPr/>
          <a:lstStyle/>
          <a:p>
            <a:endParaRPr lang="en-US"/>
          </a:p>
        </p:txBody>
      </p:sp>
      <p:sp>
        <p:nvSpPr>
          <p:cNvPr id="21510" name="Line 6"/>
          <p:cNvSpPr>
            <a:spLocks noChangeShapeType="1"/>
          </p:cNvSpPr>
          <p:nvPr/>
        </p:nvSpPr>
        <p:spPr bwMode="auto">
          <a:xfrm flipV="1">
            <a:off x="838200" y="1066800"/>
            <a:ext cx="0" cy="26670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fig2"/>
          <p:cNvPicPr>
            <a:picLocks noGrp="1" noChangeAspect="1" noChangeArrowheads="1"/>
          </p:cNvPicPr>
          <p:nvPr>
            <p:ph idx="4294967295"/>
          </p:nvPr>
        </p:nvPicPr>
        <p:blipFill>
          <a:blip r:embed="rId3" cstate="print"/>
          <a:srcRect b="20731"/>
          <a:stretch>
            <a:fillRect/>
          </a:stretch>
        </p:blipFill>
        <p:spPr>
          <a:xfrm>
            <a:off x="990600" y="609600"/>
            <a:ext cx="8153400" cy="5014913"/>
          </a:xfrm>
          <a:noFill/>
        </p:spPr>
      </p:pic>
      <p:sp>
        <p:nvSpPr>
          <p:cNvPr id="22531" name="Text Box 3"/>
          <p:cNvSpPr txBox="1">
            <a:spLocks noChangeArrowheads="1"/>
          </p:cNvSpPr>
          <p:nvPr/>
        </p:nvSpPr>
        <p:spPr bwMode="auto">
          <a:xfrm>
            <a:off x="4495800" y="5867400"/>
            <a:ext cx="1371600" cy="457200"/>
          </a:xfrm>
          <a:prstGeom prst="rect">
            <a:avLst/>
          </a:prstGeom>
          <a:noFill/>
          <a:ln w="9525">
            <a:noFill/>
            <a:miter lim="800000"/>
            <a:headEnd/>
            <a:tailEnd/>
          </a:ln>
        </p:spPr>
        <p:txBody>
          <a:bodyPr>
            <a:spAutoFit/>
          </a:bodyPr>
          <a:lstStyle/>
          <a:p>
            <a:pPr>
              <a:spcBef>
                <a:spcPct val="50000"/>
              </a:spcBef>
            </a:pPr>
            <a:r>
              <a:rPr lang="en-US"/>
              <a:t>75 miles</a:t>
            </a:r>
          </a:p>
        </p:txBody>
      </p:sp>
      <p:sp>
        <p:nvSpPr>
          <p:cNvPr id="22532" name="Text Box 4"/>
          <p:cNvSpPr txBox="1">
            <a:spLocks noChangeArrowheads="1"/>
          </p:cNvSpPr>
          <p:nvPr/>
        </p:nvSpPr>
        <p:spPr bwMode="auto">
          <a:xfrm>
            <a:off x="0" y="2667000"/>
            <a:ext cx="1447800" cy="457200"/>
          </a:xfrm>
          <a:prstGeom prst="rect">
            <a:avLst/>
          </a:prstGeom>
          <a:noFill/>
          <a:ln w="9525">
            <a:noFill/>
            <a:miter lim="800000"/>
            <a:headEnd/>
            <a:tailEnd/>
          </a:ln>
        </p:spPr>
        <p:txBody>
          <a:bodyPr>
            <a:spAutoFit/>
          </a:bodyPr>
          <a:lstStyle/>
          <a:p>
            <a:pPr>
              <a:spcBef>
                <a:spcPct val="50000"/>
              </a:spcBef>
            </a:pPr>
            <a:r>
              <a:rPr lang="en-US"/>
              <a:t>12 miles</a:t>
            </a:r>
          </a:p>
        </p:txBody>
      </p:sp>
      <p:sp>
        <p:nvSpPr>
          <p:cNvPr id="22533" name="Line 5"/>
          <p:cNvSpPr>
            <a:spLocks noChangeShapeType="1"/>
          </p:cNvSpPr>
          <p:nvPr/>
        </p:nvSpPr>
        <p:spPr bwMode="auto">
          <a:xfrm>
            <a:off x="5715000" y="6096000"/>
            <a:ext cx="3276600" cy="0"/>
          </a:xfrm>
          <a:prstGeom prst="line">
            <a:avLst/>
          </a:prstGeom>
          <a:noFill/>
          <a:ln w="38100">
            <a:solidFill>
              <a:schemeClr val="tx1"/>
            </a:solidFill>
            <a:round/>
            <a:headEnd/>
            <a:tailEnd type="triangle" w="med" len="med"/>
          </a:ln>
        </p:spPr>
        <p:txBody>
          <a:bodyPr/>
          <a:lstStyle/>
          <a:p>
            <a:endParaRPr lang="en-US"/>
          </a:p>
        </p:txBody>
      </p:sp>
      <p:sp>
        <p:nvSpPr>
          <p:cNvPr id="22534" name="Line 6"/>
          <p:cNvSpPr>
            <a:spLocks noChangeShapeType="1"/>
          </p:cNvSpPr>
          <p:nvPr/>
        </p:nvSpPr>
        <p:spPr bwMode="auto">
          <a:xfrm flipH="1">
            <a:off x="1143000" y="6096000"/>
            <a:ext cx="3352800" cy="0"/>
          </a:xfrm>
          <a:prstGeom prst="line">
            <a:avLst/>
          </a:prstGeom>
          <a:noFill/>
          <a:ln w="38100">
            <a:solidFill>
              <a:schemeClr val="tx1"/>
            </a:solidFill>
            <a:round/>
            <a:headEnd/>
            <a:tailEnd type="triangle" w="med" len="med"/>
          </a:ln>
        </p:spPr>
        <p:txBody>
          <a:bodyPr/>
          <a:lstStyle/>
          <a:p>
            <a:endParaRPr lang="en-US"/>
          </a:p>
        </p:txBody>
      </p:sp>
      <p:sp>
        <p:nvSpPr>
          <p:cNvPr id="22535" name="Line 7"/>
          <p:cNvSpPr>
            <a:spLocks noChangeShapeType="1"/>
          </p:cNvSpPr>
          <p:nvPr/>
        </p:nvSpPr>
        <p:spPr bwMode="auto">
          <a:xfrm>
            <a:off x="533400" y="3200400"/>
            <a:ext cx="0" cy="1600200"/>
          </a:xfrm>
          <a:prstGeom prst="line">
            <a:avLst/>
          </a:prstGeom>
          <a:noFill/>
          <a:ln w="38100">
            <a:solidFill>
              <a:schemeClr val="tx1"/>
            </a:solidFill>
            <a:round/>
            <a:headEnd/>
            <a:tailEnd type="triangle" w="med" len="med"/>
          </a:ln>
        </p:spPr>
        <p:txBody>
          <a:bodyPr/>
          <a:lstStyle/>
          <a:p>
            <a:endParaRPr lang="en-US"/>
          </a:p>
        </p:txBody>
      </p:sp>
      <p:sp>
        <p:nvSpPr>
          <p:cNvPr id="22536" name="Line 8"/>
          <p:cNvSpPr>
            <a:spLocks noChangeShapeType="1"/>
          </p:cNvSpPr>
          <p:nvPr/>
        </p:nvSpPr>
        <p:spPr bwMode="auto">
          <a:xfrm flipV="1">
            <a:off x="533400" y="609600"/>
            <a:ext cx="0" cy="19812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iss007e14908"/>
          <p:cNvPicPr>
            <a:picLocks noGrp="1" noChangeAspect="1" noChangeArrowheads="1"/>
          </p:cNvPicPr>
          <p:nvPr>
            <p:ph idx="1"/>
          </p:nvPr>
        </p:nvPicPr>
        <p:blipFill>
          <a:blip r:embed="rId3" cstate="print">
            <a:lum bright="36000" contrast="-54000"/>
          </a:blip>
          <a:srcRect b="4210"/>
          <a:stretch>
            <a:fillRect/>
          </a:stretch>
        </p:blipFill>
        <p:spPr>
          <a:xfrm>
            <a:off x="0" y="0"/>
            <a:ext cx="9144000" cy="6858000"/>
          </a:xfrm>
          <a:noFill/>
        </p:spPr>
      </p:pic>
      <p:sp>
        <p:nvSpPr>
          <p:cNvPr id="399364" name="Rectangle 4"/>
          <p:cNvSpPr>
            <a:spLocks noGrp="1" noChangeArrowheads="1"/>
          </p:cNvSpPr>
          <p:nvPr>
            <p:ph type="title"/>
          </p:nvPr>
        </p:nvSpPr>
        <p:spPr>
          <a:xfrm>
            <a:off x="533400" y="1524000"/>
            <a:ext cx="8229600" cy="1143000"/>
          </a:xfrm>
        </p:spPr>
        <p:txBody>
          <a:bodyPr/>
          <a:lstStyle/>
          <a:p>
            <a:pPr eaLnBrk="1" hangingPunct="1">
              <a:defRPr/>
            </a:pPr>
            <a:r>
              <a:rPr lang="en-US" b="1" dirty="0" smtClean="0">
                <a:solidFill>
                  <a:srgbClr val="002060"/>
                </a:solidFill>
                <a:effectLst>
                  <a:outerShdw blurRad="38100" dist="38100" dir="2700000" algn="tl">
                    <a:srgbClr val="C0C0C0"/>
                  </a:outerShdw>
                </a:effectLst>
              </a:rPr>
              <a:t>How Do Hurricanes Work?</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Text Box 2"/>
          <p:cNvSpPr txBox="1">
            <a:spLocks noChangeArrowheads="1"/>
          </p:cNvSpPr>
          <p:nvPr/>
        </p:nvSpPr>
        <p:spPr bwMode="auto">
          <a:xfrm>
            <a:off x="0" y="120650"/>
            <a:ext cx="9144000" cy="488950"/>
          </a:xfrm>
          <a:prstGeom prst="rect">
            <a:avLst/>
          </a:prstGeom>
          <a:noFill/>
          <a:ln w="9525">
            <a:noFill/>
            <a:miter lim="800000"/>
            <a:headEnd/>
            <a:tailEnd/>
          </a:ln>
          <a:effectLst/>
        </p:spPr>
        <p:txBody>
          <a:bodyPr>
            <a:spAutoFit/>
          </a:bodyPr>
          <a:lstStyle/>
          <a:p>
            <a:pPr algn="ctr"/>
            <a:r>
              <a:rPr lang="en-US" sz="2600" b="1"/>
              <a:t>Cross-section through a Hurricane &amp; Energy Production</a:t>
            </a:r>
          </a:p>
        </p:txBody>
      </p:sp>
      <p:grpSp>
        <p:nvGrpSpPr>
          <p:cNvPr id="2" name="Group 3"/>
          <p:cNvGrpSpPr>
            <a:grpSpLocks/>
          </p:cNvGrpSpPr>
          <p:nvPr/>
        </p:nvGrpSpPr>
        <p:grpSpPr bwMode="auto">
          <a:xfrm>
            <a:off x="2286000" y="6324600"/>
            <a:ext cx="5791200" cy="228600"/>
            <a:chOff x="1440" y="3936"/>
            <a:chExt cx="3648" cy="144"/>
          </a:xfrm>
        </p:grpSpPr>
        <p:sp>
          <p:nvSpPr>
            <p:cNvPr id="609284" name="Rectangle 4"/>
            <p:cNvSpPr>
              <a:spLocks noChangeArrowheads="1"/>
            </p:cNvSpPr>
            <p:nvPr/>
          </p:nvSpPr>
          <p:spPr bwMode="auto">
            <a:xfrm>
              <a:off x="1440" y="3936"/>
              <a:ext cx="1104" cy="144"/>
            </a:xfrm>
            <a:prstGeom prst="rect">
              <a:avLst/>
            </a:prstGeom>
            <a:solidFill>
              <a:schemeClr val="bg1"/>
            </a:solidFill>
            <a:ln w="9525">
              <a:noFill/>
              <a:miter lim="800000"/>
              <a:headEnd/>
              <a:tailEnd/>
            </a:ln>
            <a:effectLst/>
          </p:spPr>
          <p:txBody>
            <a:bodyPr wrap="none" anchor="ctr"/>
            <a:lstStyle/>
            <a:p>
              <a:endParaRPr lang="en-US"/>
            </a:p>
          </p:txBody>
        </p:sp>
        <p:sp>
          <p:nvSpPr>
            <p:cNvPr id="609285" name="Rectangle 5"/>
            <p:cNvSpPr>
              <a:spLocks noChangeArrowheads="1"/>
            </p:cNvSpPr>
            <p:nvPr/>
          </p:nvSpPr>
          <p:spPr bwMode="auto">
            <a:xfrm>
              <a:off x="3264" y="3936"/>
              <a:ext cx="1824" cy="144"/>
            </a:xfrm>
            <a:prstGeom prst="rect">
              <a:avLst/>
            </a:prstGeom>
            <a:solidFill>
              <a:schemeClr val="bg1"/>
            </a:solidFill>
            <a:ln w="9525">
              <a:noFill/>
              <a:miter lim="800000"/>
              <a:headEnd/>
              <a:tailEnd/>
            </a:ln>
            <a:effectLst/>
          </p:spPr>
          <p:txBody>
            <a:bodyPr wrap="none" anchor="ctr"/>
            <a:lstStyle/>
            <a:p>
              <a:endParaRPr lang="en-US"/>
            </a:p>
          </p:txBody>
        </p:sp>
      </p:grpSp>
      <p:pic>
        <p:nvPicPr>
          <p:cNvPr id="609286" name="Picture 6" descr="fig2"/>
          <p:cNvPicPr>
            <a:picLocks noChangeAspect="1" noChangeArrowheads="1"/>
          </p:cNvPicPr>
          <p:nvPr/>
        </p:nvPicPr>
        <p:blipFill>
          <a:blip r:embed="rId3" cstate="print"/>
          <a:srcRect/>
          <a:stretch>
            <a:fillRect/>
          </a:stretch>
        </p:blipFill>
        <p:spPr bwMode="auto">
          <a:xfrm>
            <a:off x="977900" y="1676400"/>
            <a:ext cx="6870700" cy="4233863"/>
          </a:xfrm>
          <a:prstGeom prst="rect">
            <a:avLst/>
          </a:prstGeom>
          <a:noFill/>
        </p:spPr>
      </p:pic>
      <p:grpSp>
        <p:nvGrpSpPr>
          <p:cNvPr id="3" name="Group 7"/>
          <p:cNvGrpSpPr>
            <a:grpSpLocks/>
          </p:cNvGrpSpPr>
          <p:nvPr/>
        </p:nvGrpSpPr>
        <p:grpSpPr bwMode="auto">
          <a:xfrm>
            <a:off x="4406900" y="2514600"/>
            <a:ext cx="2971800" cy="2743200"/>
            <a:chOff x="2928" y="1584"/>
            <a:chExt cx="1872" cy="1728"/>
          </a:xfrm>
        </p:grpSpPr>
        <p:sp>
          <p:nvSpPr>
            <p:cNvPr id="609288" name="Line 8"/>
            <p:cNvSpPr>
              <a:spLocks noChangeShapeType="1"/>
            </p:cNvSpPr>
            <p:nvPr/>
          </p:nvSpPr>
          <p:spPr bwMode="auto">
            <a:xfrm>
              <a:off x="2928" y="1584"/>
              <a:ext cx="1872" cy="672"/>
            </a:xfrm>
            <a:prstGeom prst="line">
              <a:avLst/>
            </a:prstGeom>
            <a:noFill/>
            <a:ln w="50800">
              <a:solidFill>
                <a:schemeClr val="tx1"/>
              </a:solidFill>
              <a:round/>
              <a:headEnd/>
              <a:tailEnd/>
            </a:ln>
            <a:effectLst/>
          </p:spPr>
          <p:txBody>
            <a:bodyPr/>
            <a:lstStyle/>
            <a:p>
              <a:endParaRPr lang="en-US"/>
            </a:p>
          </p:txBody>
        </p:sp>
        <p:sp>
          <p:nvSpPr>
            <p:cNvPr id="609289" name="Line 9"/>
            <p:cNvSpPr>
              <a:spLocks noChangeShapeType="1"/>
            </p:cNvSpPr>
            <p:nvPr/>
          </p:nvSpPr>
          <p:spPr bwMode="auto">
            <a:xfrm>
              <a:off x="2928" y="1584"/>
              <a:ext cx="0" cy="1008"/>
            </a:xfrm>
            <a:prstGeom prst="line">
              <a:avLst/>
            </a:prstGeom>
            <a:noFill/>
            <a:ln w="50800">
              <a:solidFill>
                <a:schemeClr val="tx1"/>
              </a:solidFill>
              <a:round/>
              <a:headEnd/>
              <a:tailEnd/>
            </a:ln>
            <a:effectLst/>
          </p:spPr>
          <p:txBody>
            <a:bodyPr/>
            <a:lstStyle/>
            <a:p>
              <a:endParaRPr lang="en-US"/>
            </a:p>
          </p:txBody>
        </p:sp>
        <p:sp>
          <p:nvSpPr>
            <p:cNvPr id="609290" name="Line 10"/>
            <p:cNvSpPr>
              <a:spLocks noChangeShapeType="1"/>
            </p:cNvSpPr>
            <p:nvPr/>
          </p:nvSpPr>
          <p:spPr bwMode="auto">
            <a:xfrm>
              <a:off x="2928" y="2592"/>
              <a:ext cx="1872" cy="720"/>
            </a:xfrm>
            <a:prstGeom prst="line">
              <a:avLst/>
            </a:prstGeom>
            <a:noFill/>
            <a:ln w="50800">
              <a:solidFill>
                <a:schemeClr val="tx1"/>
              </a:solidFill>
              <a:round/>
              <a:headEnd/>
              <a:tailEnd/>
            </a:ln>
            <a:effectLst/>
          </p:spPr>
          <p:txBody>
            <a:bodyPr/>
            <a:lstStyle/>
            <a:p>
              <a:endParaRPr lang="en-US"/>
            </a:p>
          </p:txBody>
        </p:sp>
        <p:sp>
          <p:nvSpPr>
            <p:cNvPr id="609291" name="Line 11"/>
            <p:cNvSpPr>
              <a:spLocks noChangeShapeType="1"/>
            </p:cNvSpPr>
            <p:nvPr/>
          </p:nvSpPr>
          <p:spPr bwMode="auto">
            <a:xfrm>
              <a:off x="4800" y="2256"/>
              <a:ext cx="0" cy="1056"/>
            </a:xfrm>
            <a:prstGeom prst="line">
              <a:avLst/>
            </a:prstGeom>
            <a:noFill/>
            <a:ln w="50800">
              <a:solidFill>
                <a:schemeClr val="tx1"/>
              </a:solidFill>
              <a:round/>
              <a:headEnd/>
              <a:tailEnd/>
            </a:ln>
            <a:effectLst/>
          </p:spPr>
          <p:txBody>
            <a:bodyPr/>
            <a:lstStyle/>
            <a:p>
              <a:endParaRPr lang="en-US"/>
            </a:p>
          </p:txBody>
        </p:sp>
      </p:grpSp>
      <p:pic>
        <p:nvPicPr>
          <p:cNvPr id="609292" name="Picture 12" descr="slide36"/>
          <p:cNvPicPr>
            <a:picLocks noChangeAspect="1" noChangeArrowheads="1"/>
          </p:cNvPicPr>
          <p:nvPr/>
        </p:nvPicPr>
        <p:blipFill>
          <a:blip r:embed="rId4" cstate="print"/>
          <a:srcRect/>
          <a:stretch>
            <a:fillRect/>
          </a:stretch>
        </p:blipFill>
        <p:spPr bwMode="auto">
          <a:xfrm>
            <a:off x="0" y="609600"/>
            <a:ext cx="9144000" cy="6048375"/>
          </a:xfrm>
          <a:prstGeom prst="rect">
            <a:avLst/>
          </a:prstGeom>
          <a:noFill/>
        </p:spPr>
      </p:pic>
      <p:pic>
        <p:nvPicPr>
          <p:cNvPr id="609293" name="Picture 13" descr="slide36a"/>
          <p:cNvPicPr>
            <a:picLocks noChangeAspect="1" noChangeArrowheads="1"/>
          </p:cNvPicPr>
          <p:nvPr/>
        </p:nvPicPr>
        <p:blipFill>
          <a:blip r:embed="rId5" cstate="print"/>
          <a:srcRect/>
          <a:stretch>
            <a:fillRect/>
          </a:stretch>
        </p:blipFill>
        <p:spPr bwMode="auto">
          <a:xfrm>
            <a:off x="0" y="609600"/>
            <a:ext cx="9144000" cy="6048375"/>
          </a:xfrm>
          <a:prstGeom prst="rect">
            <a:avLst/>
          </a:prstGeom>
          <a:noFill/>
        </p:spPr>
      </p:pic>
      <p:pic>
        <p:nvPicPr>
          <p:cNvPr id="609294" name="Picture 14" descr="slide36b"/>
          <p:cNvPicPr>
            <a:picLocks noChangeAspect="1" noChangeArrowheads="1"/>
          </p:cNvPicPr>
          <p:nvPr/>
        </p:nvPicPr>
        <p:blipFill>
          <a:blip r:embed="rId6" cstate="print"/>
          <a:srcRect/>
          <a:stretch>
            <a:fillRect/>
          </a:stretch>
        </p:blipFill>
        <p:spPr bwMode="auto">
          <a:xfrm>
            <a:off x="0" y="609600"/>
            <a:ext cx="9144000" cy="6048375"/>
          </a:xfrm>
          <a:prstGeom prst="rect">
            <a:avLst/>
          </a:prstGeom>
          <a:noFill/>
        </p:spPr>
      </p:pic>
      <p:pic>
        <p:nvPicPr>
          <p:cNvPr id="609295" name="Picture 15" descr="slide36c"/>
          <p:cNvPicPr>
            <a:picLocks noChangeAspect="1" noChangeArrowheads="1"/>
          </p:cNvPicPr>
          <p:nvPr/>
        </p:nvPicPr>
        <p:blipFill>
          <a:blip r:embed="rId7" cstate="print"/>
          <a:srcRect/>
          <a:stretch>
            <a:fillRect/>
          </a:stretch>
        </p:blipFill>
        <p:spPr bwMode="auto">
          <a:xfrm>
            <a:off x="0" y="609600"/>
            <a:ext cx="9144000" cy="6048375"/>
          </a:xfrm>
          <a:prstGeom prst="rect">
            <a:avLst/>
          </a:prstGeom>
          <a:noFill/>
        </p:spPr>
      </p:pic>
      <p:pic>
        <p:nvPicPr>
          <p:cNvPr id="609296" name="Picture 16" descr="slide36d"/>
          <p:cNvPicPr>
            <a:picLocks noChangeAspect="1" noChangeArrowheads="1"/>
          </p:cNvPicPr>
          <p:nvPr/>
        </p:nvPicPr>
        <p:blipFill>
          <a:blip r:embed="rId8" cstate="print"/>
          <a:srcRect/>
          <a:stretch>
            <a:fillRect/>
          </a:stretch>
        </p:blipFill>
        <p:spPr bwMode="auto">
          <a:xfrm>
            <a:off x="0" y="609600"/>
            <a:ext cx="9144000" cy="6048375"/>
          </a:xfrm>
          <a:prstGeom prst="rect">
            <a:avLst/>
          </a:prstGeom>
          <a:noFill/>
        </p:spPr>
      </p:pic>
      <p:grpSp>
        <p:nvGrpSpPr>
          <p:cNvPr id="4" name="Group 17"/>
          <p:cNvGrpSpPr>
            <a:grpSpLocks/>
          </p:cNvGrpSpPr>
          <p:nvPr/>
        </p:nvGrpSpPr>
        <p:grpSpPr bwMode="auto">
          <a:xfrm>
            <a:off x="1905000" y="5334000"/>
            <a:ext cx="2438400" cy="381000"/>
            <a:chOff x="1200" y="3408"/>
            <a:chExt cx="1536" cy="240"/>
          </a:xfrm>
        </p:grpSpPr>
        <p:sp>
          <p:nvSpPr>
            <p:cNvPr id="609298" name="Rectangle 18"/>
            <p:cNvSpPr>
              <a:spLocks noChangeArrowheads="1"/>
            </p:cNvSpPr>
            <p:nvPr/>
          </p:nvSpPr>
          <p:spPr bwMode="auto">
            <a:xfrm>
              <a:off x="1200" y="3408"/>
              <a:ext cx="1536" cy="240"/>
            </a:xfrm>
            <a:prstGeom prst="rect">
              <a:avLst/>
            </a:prstGeom>
            <a:solidFill>
              <a:schemeClr val="bg1"/>
            </a:solidFill>
            <a:ln w="9525">
              <a:noFill/>
              <a:miter lim="800000"/>
              <a:headEnd/>
              <a:tailEnd/>
            </a:ln>
            <a:effectLst/>
          </p:spPr>
          <p:txBody>
            <a:bodyPr wrap="none" anchor="ctr"/>
            <a:lstStyle/>
            <a:p>
              <a:endParaRPr lang="en-US"/>
            </a:p>
          </p:txBody>
        </p:sp>
        <p:sp>
          <p:nvSpPr>
            <p:cNvPr id="609299" name="Text Box 19"/>
            <p:cNvSpPr txBox="1">
              <a:spLocks noChangeArrowheads="1"/>
            </p:cNvSpPr>
            <p:nvPr/>
          </p:nvSpPr>
          <p:spPr bwMode="auto">
            <a:xfrm>
              <a:off x="1344" y="3417"/>
              <a:ext cx="1344" cy="231"/>
            </a:xfrm>
            <a:prstGeom prst="rect">
              <a:avLst/>
            </a:prstGeom>
            <a:noFill/>
            <a:ln w="9525">
              <a:noFill/>
              <a:miter lim="800000"/>
              <a:headEnd/>
              <a:tailEnd/>
            </a:ln>
            <a:effectLst/>
          </p:spPr>
          <p:txBody>
            <a:bodyPr>
              <a:spAutoFit/>
            </a:bodyPr>
            <a:lstStyle/>
            <a:p>
              <a:pPr>
                <a:spcBef>
                  <a:spcPct val="50000"/>
                </a:spcBef>
              </a:pPr>
              <a:r>
                <a:rPr lang="en-US"/>
                <a:t>Air spirals inward</a:t>
              </a:r>
            </a:p>
          </p:txBody>
        </p:sp>
      </p:grpSp>
      <p:grpSp>
        <p:nvGrpSpPr>
          <p:cNvPr id="5" name="Group 20"/>
          <p:cNvGrpSpPr>
            <a:grpSpLocks/>
          </p:cNvGrpSpPr>
          <p:nvPr/>
        </p:nvGrpSpPr>
        <p:grpSpPr bwMode="auto">
          <a:xfrm>
            <a:off x="5791200" y="1600200"/>
            <a:ext cx="3124200" cy="381000"/>
            <a:chOff x="3648" y="1056"/>
            <a:chExt cx="1968" cy="240"/>
          </a:xfrm>
        </p:grpSpPr>
        <p:sp>
          <p:nvSpPr>
            <p:cNvPr id="609301" name="Rectangle 21"/>
            <p:cNvSpPr>
              <a:spLocks noChangeArrowheads="1"/>
            </p:cNvSpPr>
            <p:nvPr/>
          </p:nvSpPr>
          <p:spPr bwMode="auto">
            <a:xfrm>
              <a:off x="3648" y="1056"/>
              <a:ext cx="1584" cy="240"/>
            </a:xfrm>
            <a:prstGeom prst="rect">
              <a:avLst/>
            </a:prstGeom>
            <a:solidFill>
              <a:schemeClr val="bg1"/>
            </a:solidFill>
            <a:ln w="9525">
              <a:noFill/>
              <a:miter lim="800000"/>
              <a:headEnd/>
              <a:tailEnd/>
            </a:ln>
            <a:effectLst/>
          </p:spPr>
          <p:txBody>
            <a:bodyPr wrap="none" anchor="ctr"/>
            <a:lstStyle/>
            <a:p>
              <a:endParaRPr lang="en-US"/>
            </a:p>
          </p:txBody>
        </p:sp>
        <p:sp>
          <p:nvSpPr>
            <p:cNvPr id="609302" name="Text Box 22"/>
            <p:cNvSpPr txBox="1">
              <a:spLocks noChangeArrowheads="1"/>
            </p:cNvSpPr>
            <p:nvPr/>
          </p:nvSpPr>
          <p:spPr bwMode="auto">
            <a:xfrm>
              <a:off x="3888" y="1056"/>
              <a:ext cx="1728" cy="231"/>
            </a:xfrm>
            <a:prstGeom prst="rect">
              <a:avLst/>
            </a:prstGeom>
            <a:noFill/>
            <a:ln w="9525">
              <a:noFill/>
              <a:miter lim="800000"/>
              <a:headEnd/>
              <a:tailEnd/>
            </a:ln>
            <a:effectLst/>
          </p:spPr>
          <p:txBody>
            <a:bodyPr>
              <a:spAutoFit/>
            </a:bodyPr>
            <a:lstStyle/>
            <a:p>
              <a:pPr>
                <a:spcBef>
                  <a:spcPct val="50000"/>
                </a:spcBef>
              </a:pPr>
              <a:r>
                <a:rPr lang="en-US"/>
                <a:t>Air loses energy</a:t>
              </a:r>
            </a:p>
          </p:txBody>
        </p:sp>
      </p:grpSp>
      <p:grpSp>
        <p:nvGrpSpPr>
          <p:cNvPr id="6" name="Group 23"/>
          <p:cNvGrpSpPr>
            <a:grpSpLocks/>
          </p:cNvGrpSpPr>
          <p:nvPr/>
        </p:nvGrpSpPr>
        <p:grpSpPr bwMode="auto">
          <a:xfrm>
            <a:off x="1825625" y="2667000"/>
            <a:ext cx="1755775" cy="377825"/>
            <a:chOff x="1095" y="1769"/>
            <a:chExt cx="1106" cy="238"/>
          </a:xfrm>
        </p:grpSpPr>
        <p:sp>
          <p:nvSpPr>
            <p:cNvPr id="609304" name="Rectangle 24"/>
            <p:cNvSpPr>
              <a:spLocks noChangeArrowheads="1"/>
            </p:cNvSpPr>
            <p:nvPr/>
          </p:nvSpPr>
          <p:spPr bwMode="auto">
            <a:xfrm rot="-2683230">
              <a:off x="1095" y="1769"/>
              <a:ext cx="1106" cy="231"/>
            </a:xfrm>
            <a:prstGeom prst="rect">
              <a:avLst/>
            </a:prstGeom>
            <a:solidFill>
              <a:schemeClr val="bg1"/>
            </a:solidFill>
            <a:ln w="9525">
              <a:noFill/>
              <a:miter lim="800000"/>
              <a:headEnd/>
              <a:tailEnd/>
            </a:ln>
            <a:effectLst/>
          </p:spPr>
          <p:txBody>
            <a:bodyPr wrap="none" anchor="ctr"/>
            <a:lstStyle/>
            <a:p>
              <a:endParaRPr lang="en-US"/>
            </a:p>
          </p:txBody>
        </p:sp>
        <p:sp>
          <p:nvSpPr>
            <p:cNvPr id="609305" name="Text Box 25"/>
            <p:cNvSpPr txBox="1">
              <a:spLocks noChangeArrowheads="1"/>
            </p:cNvSpPr>
            <p:nvPr/>
          </p:nvSpPr>
          <p:spPr bwMode="auto">
            <a:xfrm rot="-110696697">
              <a:off x="1200" y="1776"/>
              <a:ext cx="884" cy="231"/>
            </a:xfrm>
            <a:prstGeom prst="rect">
              <a:avLst/>
            </a:prstGeom>
            <a:noFill/>
            <a:ln w="9525">
              <a:noFill/>
              <a:miter lim="800000"/>
              <a:headEnd/>
              <a:tailEnd/>
            </a:ln>
            <a:effectLst/>
          </p:spPr>
          <p:txBody>
            <a:bodyPr>
              <a:spAutoFit/>
            </a:bodyPr>
            <a:lstStyle/>
            <a:p>
              <a:pPr>
                <a:spcBef>
                  <a:spcPct val="50000"/>
                </a:spcBef>
              </a:pPr>
              <a:r>
                <a:rPr lang="en-US"/>
                <a:t>Hot air rises</a:t>
              </a:r>
            </a:p>
          </p:txBody>
        </p:sp>
      </p:grpSp>
      <p:grpSp>
        <p:nvGrpSpPr>
          <p:cNvPr id="7" name="Group 26"/>
          <p:cNvGrpSpPr>
            <a:grpSpLocks/>
          </p:cNvGrpSpPr>
          <p:nvPr/>
        </p:nvGrpSpPr>
        <p:grpSpPr bwMode="auto">
          <a:xfrm>
            <a:off x="5257800" y="3048000"/>
            <a:ext cx="2752725" cy="584200"/>
            <a:chOff x="3306" y="1920"/>
            <a:chExt cx="1734" cy="368"/>
          </a:xfrm>
        </p:grpSpPr>
        <p:sp>
          <p:nvSpPr>
            <p:cNvPr id="609307" name="Rectangle 27"/>
            <p:cNvSpPr>
              <a:spLocks noChangeArrowheads="1"/>
            </p:cNvSpPr>
            <p:nvPr/>
          </p:nvSpPr>
          <p:spPr bwMode="auto">
            <a:xfrm rot="-2337354">
              <a:off x="3306" y="2048"/>
              <a:ext cx="1536" cy="240"/>
            </a:xfrm>
            <a:prstGeom prst="rect">
              <a:avLst/>
            </a:prstGeom>
            <a:solidFill>
              <a:schemeClr val="bg1"/>
            </a:solidFill>
            <a:ln w="9525">
              <a:noFill/>
              <a:miter lim="800000"/>
              <a:headEnd/>
              <a:tailEnd/>
            </a:ln>
            <a:effectLst/>
          </p:spPr>
          <p:txBody>
            <a:bodyPr wrap="none" anchor="ctr"/>
            <a:lstStyle/>
            <a:p>
              <a:endParaRPr lang="en-US"/>
            </a:p>
          </p:txBody>
        </p:sp>
        <p:sp>
          <p:nvSpPr>
            <p:cNvPr id="609308" name="Text Box 28"/>
            <p:cNvSpPr txBox="1">
              <a:spLocks noChangeArrowheads="1"/>
            </p:cNvSpPr>
            <p:nvPr/>
          </p:nvSpPr>
          <p:spPr bwMode="auto">
            <a:xfrm rot="-2334507">
              <a:off x="3360" y="1920"/>
              <a:ext cx="1680" cy="250"/>
            </a:xfrm>
            <a:prstGeom prst="rect">
              <a:avLst/>
            </a:prstGeom>
            <a:noFill/>
            <a:ln w="9525">
              <a:noFill/>
              <a:miter lim="800000"/>
              <a:headEnd/>
              <a:tailEnd/>
            </a:ln>
            <a:effectLst/>
          </p:spPr>
          <p:txBody>
            <a:bodyPr>
              <a:spAutoFit/>
            </a:bodyPr>
            <a:lstStyle/>
            <a:p>
              <a:pPr>
                <a:spcBef>
                  <a:spcPct val="50000"/>
                </a:spcBef>
              </a:pPr>
              <a:r>
                <a:rPr lang="en-US" sz="2000"/>
                <a:t>Cooled air sinks</a:t>
              </a:r>
            </a:p>
          </p:txBody>
        </p:sp>
      </p:grpSp>
      <p:grpSp>
        <p:nvGrpSpPr>
          <p:cNvPr id="8" name="Group 29"/>
          <p:cNvGrpSpPr>
            <a:grpSpLocks/>
          </p:cNvGrpSpPr>
          <p:nvPr/>
        </p:nvGrpSpPr>
        <p:grpSpPr bwMode="auto">
          <a:xfrm>
            <a:off x="152400" y="762000"/>
            <a:ext cx="8763000" cy="5913438"/>
            <a:chOff x="96" y="480"/>
            <a:chExt cx="5520" cy="3725"/>
          </a:xfrm>
        </p:grpSpPr>
        <p:sp>
          <p:nvSpPr>
            <p:cNvPr id="609310" name="Text Box 30"/>
            <p:cNvSpPr txBox="1">
              <a:spLocks noChangeArrowheads="1"/>
            </p:cNvSpPr>
            <p:nvPr/>
          </p:nvSpPr>
          <p:spPr bwMode="auto">
            <a:xfrm>
              <a:off x="384" y="480"/>
              <a:ext cx="432" cy="231"/>
            </a:xfrm>
            <a:prstGeom prst="rect">
              <a:avLst/>
            </a:prstGeom>
            <a:noFill/>
            <a:ln w="9525">
              <a:noFill/>
              <a:miter lim="800000"/>
              <a:headEnd/>
              <a:tailEnd/>
            </a:ln>
            <a:effectLst/>
          </p:spPr>
          <p:txBody>
            <a:bodyPr>
              <a:spAutoFit/>
            </a:bodyPr>
            <a:lstStyle/>
            <a:p>
              <a:pPr>
                <a:spcBef>
                  <a:spcPct val="50000"/>
                </a:spcBef>
              </a:pPr>
              <a:r>
                <a:rPr lang="en-US"/>
                <a:t>eye</a:t>
              </a:r>
            </a:p>
          </p:txBody>
        </p:sp>
        <p:sp>
          <p:nvSpPr>
            <p:cNvPr id="609311" name="Text Box 31"/>
            <p:cNvSpPr txBox="1">
              <a:spLocks noChangeArrowheads="1"/>
            </p:cNvSpPr>
            <p:nvPr/>
          </p:nvSpPr>
          <p:spPr bwMode="auto">
            <a:xfrm>
              <a:off x="5040" y="480"/>
              <a:ext cx="576" cy="231"/>
            </a:xfrm>
            <a:prstGeom prst="rect">
              <a:avLst/>
            </a:prstGeom>
            <a:noFill/>
            <a:ln w="9525">
              <a:noFill/>
              <a:miter lim="800000"/>
              <a:headEnd/>
              <a:tailEnd/>
            </a:ln>
            <a:effectLst/>
          </p:spPr>
          <p:txBody>
            <a:bodyPr>
              <a:spAutoFit/>
            </a:bodyPr>
            <a:lstStyle/>
            <a:p>
              <a:pPr>
                <a:spcBef>
                  <a:spcPct val="50000"/>
                </a:spcBef>
              </a:pPr>
              <a:r>
                <a:rPr lang="en-US"/>
                <a:t>edge</a:t>
              </a:r>
            </a:p>
          </p:txBody>
        </p:sp>
        <p:sp>
          <p:nvSpPr>
            <p:cNvPr id="609312" name="Text Box 32"/>
            <p:cNvSpPr txBox="1">
              <a:spLocks noChangeArrowheads="1"/>
            </p:cNvSpPr>
            <p:nvPr/>
          </p:nvSpPr>
          <p:spPr bwMode="auto">
            <a:xfrm>
              <a:off x="3600" y="3120"/>
              <a:ext cx="1632" cy="212"/>
            </a:xfrm>
            <a:prstGeom prst="rect">
              <a:avLst/>
            </a:prstGeom>
            <a:noFill/>
            <a:ln w="9525">
              <a:noFill/>
              <a:miter lim="800000"/>
              <a:headEnd/>
              <a:tailEnd/>
            </a:ln>
            <a:effectLst/>
          </p:spPr>
          <p:txBody>
            <a:bodyPr>
              <a:spAutoFit/>
            </a:bodyPr>
            <a:lstStyle/>
            <a:p>
              <a:pPr>
                <a:spcBef>
                  <a:spcPct val="50000"/>
                </a:spcBef>
              </a:pPr>
              <a:r>
                <a:rPr lang="en-US" sz="1600">
                  <a:solidFill>
                    <a:schemeClr val="bg1"/>
                  </a:solidFill>
                </a:rPr>
                <a:t>Low entropy (temperature)</a:t>
              </a:r>
            </a:p>
          </p:txBody>
        </p:sp>
        <p:sp>
          <p:nvSpPr>
            <p:cNvPr id="609313" name="Text Box 33"/>
            <p:cNvSpPr txBox="1">
              <a:spLocks noChangeArrowheads="1"/>
            </p:cNvSpPr>
            <p:nvPr/>
          </p:nvSpPr>
          <p:spPr bwMode="auto">
            <a:xfrm rot="16200000">
              <a:off x="-753" y="2049"/>
              <a:ext cx="1968" cy="269"/>
            </a:xfrm>
            <a:prstGeom prst="rect">
              <a:avLst/>
            </a:prstGeom>
            <a:noFill/>
            <a:ln w="9525">
              <a:noFill/>
              <a:miter lim="800000"/>
              <a:headEnd/>
              <a:tailEnd/>
            </a:ln>
            <a:effectLst/>
          </p:spPr>
          <p:txBody>
            <a:bodyPr>
              <a:spAutoFit/>
            </a:bodyPr>
            <a:lstStyle/>
            <a:p>
              <a:pPr>
                <a:spcBef>
                  <a:spcPct val="50000"/>
                </a:spcBef>
              </a:pPr>
              <a:r>
                <a:rPr lang="en-US" sz="2200" b="1"/>
                <a:t>Height above ocean</a:t>
              </a:r>
            </a:p>
          </p:txBody>
        </p:sp>
        <p:sp>
          <p:nvSpPr>
            <p:cNvPr id="609314" name="Text Box 34"/>
            <p:cNvSpPr txBox="1">
              <a:spLocks noChangeArrowheads="1"/>
            </p:cNvSpPr>
            <p:nvPr/>
          </p:nvSpPr>
          <p:spPr bwMode="auto">
            <a:xfrm>
              <a:off x="3792" y="3782"/>
              <a:ext cx="1344" cy="250"/>
            </a:xfrm>
            <a:prstGeom prst="rect">
              <a:avLst/>
            </a:prstGeom>
            <a:noFill/>
            <a:ln w="9525">
              <a:noFill/>
              <a:miter lim="800000"/>
              <a:headEnd/>
              <a:tailEnd/>
            </a:ln>
            <a:effectLst/>
          </p:spPr>
          <p:txBody>
            <a:bodyPr>
              <a:spAutoFit/>
            </a:bodyPr>
            <a:lstStyle/>
            <a:p>
              <a:pPr>
                <a:spcBef>
                  <a:spcPct val="50000"/>
                </a:spcBef>
              </a:pPr>
              <a:r>
                <a:rPr lang="en-US" sz="2000"/>
                <a:t>Ocean surface</a:t>
              </a:r>
            </a:p>
          </p:txBody>
        </p:sp>
        <p:sp>
          <p:nvSpPr>
            <p:cNvPr id="609315" name="Text Box 35"/>
            <p:cNvSpPr txBox="1">
              <a:spLocks noChangeArrowheads="1"/>
            </p:cNvSpPr>
            <p:nvPr/>
          </p:nvSpPr>
          <p:spPr bwMode="auto">
            <a:xfrm>
              <a:off x="2400" y="3936"/>
              <a:ext cx="1344" cy="269"/>
            </a:xfrm>
            <a:prstGeom prst="rect">
              <a:avLst/>
            </a:prstGeom>
            <a:noFill/>
            <a:ln w="9525">
              <a:noFill/>
              <a:miter lim="800000"/>
              <a:headEnd/>
              <a:tailEnd/>
            </a:ln>
            <a:effectLst/>
          </p:spPr>
          <p:txBody>
            <a:bodyPr>
              <a:spAutoFit/>
            </a:bodyPr>
            <a:lstStyle/>
            <a:p>
              <a:pPr>
                <a:spcBef>
                  <a:spcPct val="50000"/>
                </a:spcBef>
              </a:pPr>
              <a:r>
                <a:rPr lang="en-US" sz="2200" b="1"/>
                <a:t>Radius (km)</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609292"/>
                                        </p:tgtEl>
                                        <p:attrNameLst>
                                          <p:attrName>style.visibility</p:attrName>
                                        </p:attrNameLst>
                                      </p:cBhvr>
                                      <p:to>
                                        <p:strVal val="visible"/>
                                      </p:to>
                                    </p:set>
                                    <p:anim calcmode="lin" valueType="num">
                                      <p:cBhvr>
                                        <p:cTn id="12" dur="500" fill="hold"/>
                                        <p:tgtEl>
                                          <p:spTgt spid="609292"/>
                                        </p:tgtEl>
                                        <p:attrNameLst>
                                          <p:attrName>ppt_w</p:attrName>
                                        </p:attrNameLst>
                                      </p:cBhvr>
                                      <p:tavLst>
                                        <p:tav tm="0">
                                          <p:val>
                                            <p:fltVal val="0"/>
                                          </p:val>
                                        </p:tav>
                                        <p:tav tm="100000">
                                          <p:val>
                                            <p:strVal val="#ppt_w"/>
                                          </p:val>
                                        </p:tav>
                                      </p:tavLst>
                                    </p:anim>
                                    <p:anim calcmode="lin" valueType="num">
                                      <p:cBhvr>
                                        <p:cTn id="13" dur="500" fill="hold"/>
                                        <p:tgtEl>
                                          <p:spTgt spid="609292"/>
                                        </p:tgtEl>
                                        <p:attrNameLst>
                                          <p:attrName>ppt_h</p:attrName>
                                        </p:attrNameLst>
                                      </p:cBhvr>
                                      <p:tavLst>
                                        <p:tav tm="0">
                                          <p:val>
                                            <p:fltVal val="0"/>
                                          </p:val>
                                        </p:tav>
                                        <p:tav tm="100000">
                                          <p:val>
                                            <p:strVal val="#ppt_h"/>
                                          </p:val>
                                        </p:tav>
                                      </p:tavLst>
                                    </p:anim>
                                    <p:animEffect transition="in" filter="fade">
                                      <p:cBhvr>
                                        <p:cTn id="14" dur="500"/>
                                        <p:tgtEl>
                                          <p:spTgt spid="609292"/>
                                        </p:tgtEl>
                                      </p:cBhvr>
                                    </p:animEffec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par>
                          <p:cTn id="22" fill="hold">
                            <p:stCondLst>
                              <p:cond delay="0"/>
                            </p:stCondLst>
                            <p:childTnLst>
                              <p:par>
                                <p:cTn id="23" presetID="22" presetClass="entr" presetSubtype="2" fill="hold" nodeType="afterEffect">
                                  <p:stCondLst>
                                    <p:cond delay="0"/>
                                  </p:stCondLst>
                                  <p:childTnLst>
                                    <p:set>
                                      <p:cBhvr>
                                        <p:cTn id="24" dur="1" fill="hold">
                                          <p:stCondLst>
                                            <p:cond delay="0"/>
                                          </p:stCondLst>
                                        </p:cTn>
                                        <p:tgtEl>
                                          <p:spTgt spid="609293"/>
                                        </p:tgtEl>
                                        <p:attrNameLst>
                                          <p:attrName>style.visibility</p:attrName>
                                        </p:attrNameLst>
                                      </p:cBhvr>
                                      <p:to>
                                        <p:strVal val="visible"/>
                                      </p:to>
                                    </p:set>
                                    <p:animEffect transition="in" filter="wipe(right)">
                                      <p:cBhvr>
                                        <p:cTn id="25" dur="2000"/>
                                        <p:tgtEl>
                                          <p:spTgt spid="60929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09294"/>
                                        </p:tgtEl>
                                        <p:attrNameLst>
                                          <p:attrName>style.visibility</p:attrName>
                                        </p:attrNameLst>
                                      </p:cBhvr>
                                      <p:to>
                                        <p:strVal val="visible"/>
                                      </p:to>
                                    </p:set>
                                    <p:animEffect transition="in" filter="wipe(down)">
                                      <p:cBhvr>
                                        <p:cTn id="30" dur="2000"/>
                                        <p:tgtEl>
                                          <p:spTgt spid="609294"/>
                                        </p:tgtEl>
                                      </p:cBhvr>
                                    </p:animEffec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09295"/>
                                        </p:tgtEl>
                                        <p:attrNameLst>
                                          <p:attrName>style.visibility</p:attrName>
                                        </p:attrNameLst>
                                      </p:cBhvr>
                                      <p:to>
                                        <p:strVal val="visible"/>
                                      </p:to>
                                    </p:set>
                                    <p:animEffect transition="in" filter="wipe(up)">
                                      <p:cBhvr>
                                        <p:cTn id="37" dur="2000"/>
                                        <p:tgtEl>
                                          <p:spTgt spid="609295"/>
                                        </p:tgtEl>
                                      </p:cBhvr>
                                    </p:animEffect>
                                  </p:childTnLst>
                                </p:cTn>
                              </p:par>
                              <p:par>
                                <p:cTn id="38" presetID="1"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609296"/>
                                        </p:tgtEl>
                                        <p:attrNameLst>
                                          <p:attrName>style.visibility</p:attrName>
                                        </p:attrNameLst>
                                      </p:cBhvr>
                                      <p:to>
                                        <p:strVal val="visible"/>
                                      </p:to>
                                    </p:set>
                                    <p:animEffect transition="in" filter="wipe(up)">
                                      <p:cBhvr>
                                        <p:cTn id="44" dur="2000"/>
                                        <p:tgtEl>
                                          <p:spTgt spid="609296"/>
                                        </p:tgtEl>
                                      </p:cBhvr>
                                    </p:animEffect>
                                  </p:childTnLst>
                                </p:cTn>
                              </p:par>
                              <p:par>
                                <p:cTn id="45" presetID="1"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erry\Documents\Powerpoint\HSS\chair.gif"/>
          <p:cNvPicPr>
            <a:picLocks noChangeAspect="1" noChangeArrowheads="1"/>
          </p:cNvPicPr>
          <p:nvPr/>
        </p:nvPicPr>
        <p:blipFill>
          <a:blip r:embed="rId2" cstate="print"/>
          <a:srcRect/>
          <a:stretch>
            <a:fillRect/>
          </a:stretch>
        </p:blipFill>
        <p:spPr bwMode="auto">
          <a:xfrm>
            <a:off x="990600" y="956266"/>
            <a:ext cx="7113074" cy="4911134"/>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descr="fig10"/>
          <p:cNvPicPr>
            <a:picLocks noChangeAspect="1" noChangeArrowheads="1"/>
          </p:cNvPicPr>
          <p:nvPr/>
        </p:nvPicPr>
        <p:blipFill>
          <a:blip r:embed="rId3" cstate="print"/>
          <a:srcRect/>
          <a:stretch>
            <a:fillRect/>
          </a:stretch>
        </p:blipFill>
        <p:spPr bwMode="auto">
          <a:xfrm>
            <a:off x="381000" y="93663"/>
            <a:ext cx="8458200" cy="6732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descr="iss007e14908"/>
          <p:cNvPicPr>
            <a:picLocks noGrp="1" noChangeAspect="1" noChangeArrowheads="1"/>
          </p:cNvPicPr>
          <p:nvPr>
            <p:ph idx="1"/>
          </p:nvPr>
        </p:nvPicPr>
        <p:blipFill>
          <a:blip r:embed="rId3" cstate="print">
            <a:lum bright="36000" contrast="-54000"/>
          </a:blip>
          <a:srcRect b="4210"/>
          <a:stretch>
            <a:fillRect/>
          </a:stretch>
        </p:blipFill>
        <p:spPr>
          <a:xfrm>
            <a:off x="0" y="0"/>
            <a:ext cx="9144000" cy="6858000"/>
          </a:xfrm>
          <a:noFill/>
        </p:spPr>
      </p:pic>
      <p:sp>
        <p:nvSpPr>
          <p:cNvPr id="512004" name="Rectangle 4"/>
          <p:cNvSpPr>
            <a:spLocks noGrp="1" noChangeArrowheads="1"/>
          </p:cNvSpPr>
          <p:nvPr>
            <p:ph type="title"/>
          </p:nvPr>
        </p:nvSpPr>
        <p:spPr>
          <a:xfrm>
            <a:off x="533400" y="1905000"/>
            <a:ext cx="8229600" cy="1143000"/>
          </a:xfrm>
        </p:spPr>
        <p:txBody>
          <a:bodyPr/>
          <a:lstStyle/>
          <a:p>
            <a:pPr eaLnBrk="1" hangingPunct="1"/>
            <a:r>
              <a:rPr lang="en-US" sz="4000" b="1" dirty="0" smtClean="0">
                <a:solidFill>
                  <a:srgbClr val="0070C0"/>
                </a:solidFill>
                <a:effectLst>
                  <a:outerShdw blurRad="38100" dist="38100" dir="2700000" algn="tl">
                    <a:srgbClr val="C0C0C0"/>
                  </a:outerShdw>
                </a:effectLst>
              </a:rPr>
              <a:t>Very few hurricanes reach their potential</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229600" cy="1143000"/>
          </a:xfrm>
        </p:spPr>
        <p:txBody>
          <a:bodyPr/>
          <a:lstStyle/>
          <a:p>
            <a:pPr eaLnBrk="1" hangingPunct="1"/>
            <a:r>
              <a:rPr lang="en-US" dirty="0" smtClean="0"/>
              <a:t>   </a:t>
            </a:r>
            <a:r>
              <a:rPr lang="en-US" dirty="0" smtClean="0">
                <a:solidFill>
                  <a:srgbClr val="FFFF00"/>
                </a:solidFill>
              </a:rPr>
              <a:t>Interaction with ocean</a:t>
            </a:r>
          </a:p>
        </p:txBody>
      </p:sp>
      <p:pic>
        <p:nvPicPr>
          <p:cNvPr id="27651" name="Picture 3" descr="edouard_sst_1"/>
          <p:cNvPicPr>
            <a:picLocks noGrp="1" noChangeAspect="1" noChangeArrowheads="1"/>
          </p:cNvPicPr>
          <p:nvPr>
            <p:ph idx="1"/>
          </p:nvPr>
        </p:nvPicPr>
        <p:blipFill>
          <a:blip r:embed="rId3" cstate="print"/>
          <a:srcRect/>
          <a:stretch>
            <a:fillRect/>
          </a:stretch>
        </p:blipFill>
        <p:spPr>
          <a:xfrm>
            <a:off x="2133600" y="990600"/>
            <a:ext cx="5321300" cy="5562600"/>
          </a:xfr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iss007e14908"/>
          <p:cNvPicPr>
            <a:picLocks noGrp="1" noChangeAspect="1" noChangeArrowheads="1"/>
          </p:cNvPicPr>
          <p:nvPr>
            <p:ph idx="1"/>
          </p:nvPr>
        </p:nvPicPr>
        <p:blipFill>
          <a:blip r:embed="rId3" cstate="print">
            <a:lum bright="36000" contrast="-54000"/>
          </a:blip>
          <a:srcRect b="4210"/>
          <a:stretch>
            <a:fillRect/>
          </a:stretch>
        </p:blipFill>
        <p:spPr>
          <a:xfrm>
            <a:off x="0" y="0"/>
            <a:ext cx="9144000" cy="6858000"/>
          </a:xfrm>
          <a:noFill/>
        </p:spPr>
      </p:pic>
      <p:sp>
        <p:nvSpPr>
          <p:cNvPr id="582658" name="Rectangle 2"/>
          <p:cNvSpPr>
            <a:spLocks noGrp="1" noChangeArrowheads="1"/>
          </p:cNvSpPr>
          <p:nvPr>
            <p:ph type="title"/>
          </p:nvPr>
        </p:nvSpPr>
        <p:spPr>
          <a:xfrm>
            <a:off x="457200" y="1447800"/>
            <a:ext cx="8229600" cy="1143000"/>
          </a:xfrm>
        </p:spPr>
        <p:txBody>
          <a:bodyPr/>
          <a:lstStyle/>
          <a:p>
            <a:pPr eaLnBrk="1" hangingPunct="1">
              <a:defRPr/>
            </a:pPr>
            <a:r>
              <a:rPr lang="en-US" sz="4000" b="1" dirty="0" smtClean="0">
                <a:solidFill>
                  <a:srgbClr val="002060"/>
                </a:solidFill>
                <a:effectLst>
                  <a:outerShdw blurRad="38100" dist="38100" dir="2700000" algn="tl">
                    <a:srgbClr val="C0C0C0"/>
                  </a:outerShdw>
                </a:effectLst>
              </a:rPr>
              <a:t>Where and When do Tropical Cyclones Occur?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29699" name="Picture 3" descr="BERTHA5"/>
          <p:cNvPicPr>
            <a:picLocks noGrp="1" noChangeAspect="1" noChangeArrowheads="1"/>
          </p:cNvPicPr>
          <p:nvPr>
            <p:ph idx="1"/>
          </p:nvPr>
        </p:nvPicPr>
        <p:blipFill>
          <a:blip r:embed="rId3" cstate="print"/>
          <a:srcRect t="9375" b="28125"/>
          <a:stretch>
            <a:fillRect/>
          </a:stretch>
        </p:blipFill>
        <p:spPr>
          <a:xfrm>
            <a:off x="0" y="1822172"/>
            <a:ext cx="9144000" cy="5035790"/>
          </a:xfrm>
          <a:noFill/>
        </p:spPr>
      </p:pic>
      <p:sp>
        <p:nvSpPr>
          <p:cNvPr id="29698" name="Rectangle 2"/>
          <p:cNvSpPr>
            <a:spLocks noGrp="1" noChangeArrowheads="1"/>
          </p:cNvSpPr>
          <p:nvPr>
            <p:ph type="title"/>
          </p:nvPr>
        </p:nvSpPr>
        <p:spPr>
          <a:xfrm>
            <a:off x="533400" y="228600"/>
            <a:ext cx="8229600" cy="1143000"/>
          </a:xfrm>
        </p:spPr>
        <p:txBody>
          <a:bodyPr/>
          <a:lstStyle/>
          <a:p>
            <a:pPr eaLnBrk="1" hangingPunct="1"/>
            <a:r>
              <a:rPr lang="en-US" smtClean="0">
                <a:solidFill>
                  <a:schemeClr val="bg1"/>
                </a:solidFill>
              </a:rPr>
              <a:t>2. Wind Shear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smtClean="0">
                <a:solidFill>
                  <a:srgbClr val="FFFF00"/>
                </a:solidFill>
                <a:effectLst>
                  <a:outerShdw blurRad="38100" dist="38100" dir="2700000" algn="tl">
                    <a:srgbClr val="000000">
                      <a:alpha val="43137"/>
                    </a:srgbClr>
                  </a:outerShdw>
                </a:effectLst>
              </a:rPr>
              <a:t>Summary</a:t>
            </a:r>
            <a:endParaRPr lang="en-US"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t>About 90 tropical cyclones form around the world each </a:t>
            </a:r>
            <a:r>
              <a:rPr lang="en-US" dirty="0" smtClean="0"/>
              <a:t>year</a:t>
            </a:r>
          </a:p>
          <a:p>
            <a:r>
              <a:rPr lang="en-US" dirty="0" smtClean="0"/>
              <a:t>Tropical cyclones are powered by the heat transferred from warm tropical oceans to the atmosphere when seawater evaporates</a:t>
            </a:r>
          </a:p>
          <a:p>
            <a:r>
              <a:rPr lang="en-US" dirty="0" smtClean="0"/>
              <a:t>Tropical cyclones are adversely affected by ocean interaction and </a:t>
            </a:r>
            <a:r>
              <a:rPr lang="en-US" dirty="0" smtClean="0"/>
              <a:t>w</a:t>
            </a:r>
            <a:r>
              <a:rPr lang="en-US" dirty="0" smtClean="0"/>
              <a:t>ind shear</a:t>
            </a:r>
          </a:p>
          <a:p>
            <a:endParaRPr lang="en-US" dirty="0" smtClean="0"/>
          </a:p>
          <a:p>
            <a:pPr>
              <a:buNone/>
            </a:pP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ss007e14908"/>
          <p:cNvPicPr>
            <a:picLocks noChangeAspect="1" noChangeArrowheads="1"/>
          </p:cNvPicPr>
          <p:nvPr/>
        </p:nvPicPr>
        <p:blipFill>
          <a:blip r:embed="rId3" cstate="print">
            <a:lum bright="36000" contrast="-54000"/>
          </a:blip>
          <a:srcRect b="4210"/>
          <a:stretch>
            <a:fillRect/>
          </a:stretch>
        </p:blipFill>
        <p:spPr bwMode="auto">
          <a:xfrm>
            <a:off x="0" y="0"/>
            <a:ext cx="9144000" cy="6858000"/>
          </a:xfrm>
          <a:prstGeom prst="rect">
            <a:avLst/>
          </a:prstGeom>
          <a:noFill/>
          <a:ln w="9525">
            <a:noFill/>
            <a:miter lim="800000"/>
            <a:headEnd/>
            <a:tailEnd/>
          </a:ln>
        </p:spPr>
      </p:pic>
      <p:pic>
        <p:nvPicPr>
          <p:cNvPr id="11267" name="Picture 3" descr="Global_tropical_cyclone_tracks-small"/>
          <p:cNvPicPr>
            <a:picLocks noChangeAspect="1" noChangeArrowheads="1"/>
          </p:cNvPicPr>
          <p:nvPr/>
        </p:nvPicPr>
        <p:blipFill>
          <a:blip r:embed="rId4" cstate="print"/>
          <a:srcRect/>
          <a:stretch>
            <a:fillRect/>
          </a:stretch>
        </p:blipFill>
        <p:spPr bwMode="auto">
          <a:xfrm>
            <a:off x="0" y="1219200"/>
            <a:ext cx="9144000" cy="4572000"/>
          </a:xfrm>
          <a:prstGeom prst="rect">
            <a:avLst/>
          </a:prstGeom>
          <a:noFill/>
          <a:ln w="9525">
            <a:noFill/>
            <a:miter lim="800000"/>
            <a:headEnd/>
            <a:tailEnd/>
          </a:ln>
        </p:spPr>
      </p:pic>
      <p:sp>
        <p:nvSpPr>
          <p:cNvPr id="16388" name="Text Box 4"/>
          <p:cNvSpPr txBox="1">
            <a:spLocks noChangeArrowheads="1"/>
          </p:cNvSpPr>
          <p:nvPr/>
        </p:nvSpPr>
        <p:spPr bwMode="auto">
          <a:xfrm>
            <a:off x="1524000" y="381000"/>
            <a:ext cx="6324600" cy="457200"/>
          </a:xfrm>
          <a:prstGeom prst="rect">
            <a:avLst/>
          </a:prstGeom>
          <a:noFill/>
          <a:ln w="9525">
            <a:noFill/>
            <a:miter lim="800000"/>
            <a:headEnd/>
            <a:tailEnd/>
          </a:ln>
        </p:spPr>
        <p:txBody>
          <a:bodyPr>
            <a:spAutoFit/>
          </a:bodyPr>
          <a:lstStyle/>
          <a:p>
            <a:pPr>
              <a:spcBef>
                <a:spcPct val="50000"/>
              </a:spcBef>
              <a:defRPr/>
            </a:pPr>
            <a:r>
              <a:rPr lang="en-US" b="1" dirty="0">
                <a:solidFill>
                  <a:srgbClr val="FFFF00"/>
                </a:solidFill>
                <a:effectLst>
                  <a:outerShdw blurRad="38100" dist="38100" dir="2700000" algn="tl">
                    <a:srgbClr val="000000">
                      <a:alpha val="43137"/>
                    </a:srgbClr>
                  </a:outerShdw>
                </a:effectLst>
              </a:rPr>
              <a:t>Tracks of all tropical cyclones, 1985-2005</a:t>
            </a:r>
          </a:p>
        </p:txBody>
      </p:sp>
      <p:sp>
        <p:nvSpPr>
          <p:cNvPr id="11269" name="Text Box 5"/>
          <p:cNvSpPr txBox="1">
            <a:spLocks noChangeArrowheads="1"/>
          </p:cNvSpPr>
          <p:nvPr/>
        </p:nvSpPr>
        <p:spPr bwMode="auto">
          <a:xfrm>
            <a:off x="228600" y="6096000"/>
            <a:ext cx="3505200" cy="336550"/>
          </a:xfrm>
          <a:prstGeom prst="rect">
            <a:avLst/>
          </a:prstGeom>
          <a:noFill/>
          <a:ln w="9525">
            <a:noFill/>
            <a:miter lim="800000"/>
            <a:headEnd/>
            <a:tailEnd/>
          </a:ln>
        </p:spPr>
        <p:txBody>
          <a:bodyPr>
            <a:spAutoFit/>
          </a:bodyPr>
          <a:lstStyle/>
          <a:p>
            <a:pPr>
              <a:spcBef>
                <a:spcPct val="50000"/>
              </a:spcBef>
            </a:pPr>
            <a:r>
              <a:rPr lang="en-US" sz="1600"/>
              <a:t>Source:  Wikipedia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iss007e14908"/>
          <p:cNvPicPr>
            <a:picLocks noChangeAspect="1" noChangeArrowheads="1"/>
          </p:cNvPicPr>
          <p:nvPr/>
        </p:nvPicPr>
        <p:blipFill>
          <a:blip r:embed="rId3" cstate="print">
            <a:lum bright="36000" contrast="-54000"/>
          </a:blip>
          <a:srcRect b="4210"/>
          <a:stretch>
            <a:fillRect/>
          </a:stretch>
        </p:blipFill>
        <p:spPr bwMode="auto">
          <a:xfrm>
            <a:off x="0" y="0"/>
            <a:ext cx="9144000" cy="6858000"/>
          </a:xfrm>
          <a:prstGeom prst="rect">
            <a:avLst/>
          </a:prstGeom>
          <a:noFill/>
          <a:ln w="9525">
            <a:noFill/>
            <a:miter lim="800000"/>
            <a:headEnd/>
            <a:tailEnd/>
          </a:ln>
        </p:spPr>
      </p:pic>
      <p:sp>
        <p:nvSpPr>
          <p:cNvPr id="586755" name="Text Box 3"/>
          <p:cNvSpPr txBox="1">
            <a:spLocks noChangeArrowheads="1"/>
          </p:cNvSpPr>
          <p:nvPr/>
        </p:nvSpPr>
        <p:spPr bwMode="auto">
          <a:xfrm>
            <a:off x="1981200" y="228600"/>
            <a:ext cx="5257800" cy="457200"/>
          </a:xfrm>
          <a:prstGeom prst="rect">
            <a:avLst/>
          </a:prstGeom>
          <a:noFill/>
          <a:ln w="9525">
            <a:noFill/>
            <a:miter lim="800000"/>
            <a:headEnd/>
            <a:tailEnd/>
          </a:ln>
          <a:effectLst/>
        </p:spPr>
        <p:txBody>
          <a:bodyPr>
            <a:spAutoFit/>
          </a:bodyPr>
          <a:lstStyle/>
          <a:p>
            <a:pPr>
              <a:spcBef>
                <a:spcPct val="50000"/>
              </a:spcBef>
              <a:defRPr/>
            </a:pPr>
            <a:r>
              <a:rPr lang="en-US" b="1" dirty="0">
                <a:solidFill>
                  <a:srgbClr val="FFFF00"/>
                </a:solidFill>
                <a:effectLst>
                  <a:outerShdw blurRad="38100" dist="38100" dir="2700000" algn="tl">
                    <a:srgbClr val="000000">
                      <a:alpha val="43137"/>
                    </a:srgbClr>
                  </a:outerShdw>
                </a:effectLst>
              </a:rPr>
              <a:t>Annual Cycle of Tropical Cyclones</a:t>
            </a:r>
          </a:p>
        </p:txBody>
      </p:sp>
      <p:pic>
        <p:nvPicPr>
          <p:cNvPr id="12292" name="Picture 4" descr="C:\Users\Kerry Emaanuel\Graphics\Technical figures\annual_cycle.png"/>
          <p:cNvPicPr>
            <a:picLocks noChangeAspect="1" noChangeArrowheads="1"/>
          </p:cNvPicPr>
          <p:nvPr/>
        </p:nvPicPr>
        <p:blipFill>
          <a:blip r:embed="rId4" cstate="print"/>
          <a:srcRect/>
          <a:stretch>
            <a:fillRect/>
          </a:stretch>
        </p:blipFill>
        <p:spPr bwMode="auto">
          <a:xfrm>
            <a:off x="1143000" y="652463"/>
            <a:ext cx="7010400" cy="620553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iss007e14908"/>
          <p:cNvPicPr>
            <a:picLocks noGrp="1" noChangeAspect="1" noChangeArrowheads="1"/>
          </p:cNvPicPr>
          <p:nvPr>
            <p:ph idx="1"/>
          </p:nvPr>
        </p:nvPicPr>
        <p:blipFill>
          <a:blip r:embed="rId3" cstate="print">
            <a:lum bright="36000" contrast="-54000"/>
          </a:blip>
          <a:srcRect b="4210"/>
          <a:stretch>
            <a:fillRect/>
          </a:stretch>
        </p:blipFill>
        <p:spPr>
          <a:xfrm>
            <a:off x="0" y="0"/>
            <a:ext cx="9144000" cy="6858000"/>
          </a:xfrm>
          <a:noFill/>
        </p:spPr>
      </p:pic>
      <p:sp>
        <p:nvSpPr>
          <p:cNvPr id="560132" name="Rectangle 4"/>
          <p:cNvSpPr>
            <a:spLocks noGrp="1" noChangeArrowheads="1"/>
          </p:cNvSpPr>
          <p:nvPr>
            <p:ph type="title"/>
          </p:nvPr>
        </p:nvSpPr>
        <p:spPr>
          <a:xfrm>
            <a:off x="457200" y="1676400"/>
            <a:ext cx="8229600" cy="1143000"/>
          </a:xfrm>
        </p:spPr>
        <p:txBody>
          <a:bodyPr/>
          <a:lstStyle/>
          <a:p>
            <a:pPr eaLnBrk="1" hangingPunct="1"/>
            <a:r>
              <a:rPr lang="en-US" b="1" dirty="0" smtClean="0">
                <a:solidFill>
                  <a:srgbClr val="002060"/>
                </a:solidFill>
                <a:effectLst>
                  <a:outerShdw blurRad="38100" dist="38100" dir="2700000" algn="tl">
                    <a:srgbClr val="C0C0C0"/>
                  </a:outerShdw>
                </a:effectLst>
              </a:rPr>
              <a:t>Hurricane Anatomy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4338" name="Picture 4" descr="fig2"/>
          <p:cNvPicPr>
            <a:picLocks noChangeAspect="1" noChangeArrowheads="1"/>
          </p:cNvPicPr>
          <p:nvPr/>
        </p:nvPicPr>
        <p:blipFill>
          <a:blip r:embed="rId3" cstate="print"/>
          <a:srcRect/>
          <a:stretch>
            <a:fillRect/>
          </a:stretch>
        </p:blipFill>
        <p:spPr bwMode="auto">
          <a:xfrm>
            <a:off x="0" y="1501775"/>
            <a:ext cx="9144000" cy="5356225"/>
          </a:xfrm>
          <a:prstGeom prst="rect">
            <a:avLst/>
          </a:prstGeom>
          <a:noFill/>
          <a:ln w="9525">
            <a:noFill/>
            <a:miter lim="800000"/>
            <a:headEnd/>
            <a:tailEnd/>
          </a:ln>
        </p:spPr>
      </p:pic>
      <p:sp>
        <p:nvSpPr>
          <p:cNvPr id="14339" name="Rectangle 5"/>
          <p:cNvSpPr>
            <a:spLocks noGrp="1" noChangeArrowheads="1"/>
          </p:cNvSpPr>
          <p:nvPr>
            <p:ph type="title"/>
          </p:nvPr>
        </p:nvSpPr>
        <p:spPr/>
        <p:txBody>
          <a:bodyPr/>
          <a:lstStyle/>
          <a:p>
            <a:pPr eaLnBrk="1" hangingPunct="1"/>
            <a:r>
              <a:rPr lang="en-US" dirty="0" smtClean="0">
                <a:solidFill>
                  <a:schemeClr val="accent5">
                    <a:lumMod val="75000"/>
                  </a:schemeClr>
                </a:solidFill>
                <a:effectLst>
                  <a:outerShdw blurRad="38100" dist="38100" dir="2700000" algn="tl">
                    <a:srgbClr val="000000">
                      <a:alpha val="43137"/>
                    </a:srgbClr>
                  </a:outerShdw>
                </a:effectLst>
              </a:rPr>
              <a:t>The View from Space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762000" y="914400"/>
            <a:ext cx="7620000" cy="5715000"/>
          </a:xfrm>
          <a:prstGeom prst="rect">
            <a:avLst/>
          </a:prstGeom>
          <a:noFill/>
          <a:ln w="9525">
            <a:noFill/>
            <a:miter lim="800000"/>
            <a:headEnd/>
            <a:tailEnd/>
          </a:ln>
        </p:spPr>
      </p:pic>
      <p:sp>
        <p:nvSpPr>
          <p:cNvPr id="4" name="TextBox 3"/>
          <p:cNvSpPr txBox="1"/>
          <p:nvPr/>
        </p:nvSpPr>
        <p:spPr>
          <a:xfrm>
            <a:off x="838200" y="0"/>
            <a:ext cx="7391400" cy="646331"/>
          </a:xfrm>
          <a:prstGeom prst="rect">
            <a:avLst/>
          </a:prstGeom>
          <a:noFill/>
        </p:spPr>
        <p:txBody>
          <a:bodyPr wrap="square" rtlCol="0">
            <a:spAutoFit/>
          </a:bodyPr>
          <a:lstStyle/>
          <a:p>
            <a:pPr algn="ctr"/>
            <a:r>
              <a:rPr lang="en-US" sz="3600" dirty="0" smtClean="0">
                <a:solidFill>
                  <a:srgbClr val="FFFF00"/>
                </a:solidFill>
                <a:effectLst>
                  <a:outerShdw blurRad="38100" dist="38100" dir="2700000" algn="tl">
                    <a:srgbClr val="000000">
                      <a:alpha val="43137"/>
                    </a:srgbClr>
                  </a:outerShdw>
                </a:effectLst>
              </a:rPr>
              <a:t>Hurricane Richard</a:t>
            </a:r>
            <a:endParaRPr lang="en-US" sz="36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15362" name="Picture 4" descr="fig2"/>
          <p:cNvPicPr>
            <a:picLocks noChangeAspect="1" noChangeArrowheads="1"/>
          </p:cNvPicPr>
          <p:nvPr/>
        </p:nvPicPr>
        <p:blipFill>
          <a:blip r:embed="rId3" cstate="print"/>
          <a:srcRect/>
          <a:stretch>
            <a:fillRect/>
          </a:stretch>
        </p:blipFill>
        <p:spPr bwMode="auto">
          <a:xfrm>
            <a:off x="1066800" y="9525"/>
            <a:ext cx="7010400" cy="68389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2401</TotalTime>
  <Words>958</Words>
  <Application>Microsoft Office PowerPoint</Application>
  <PresentationFormat>On-screen Show (4:3)</PresentationFormat>
  <Paragraphs>79</Paragraphs>
  <Slides>31</Slides>
  <Notes>27</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Default Design</vt:lpstr>
      <vt:lpstr>Hurricane Structure and Physics</vt:lpstr>
      <vt:lpstr>Topics</vt:lpstr>
      <vt:lpstr>Where and When do Tropical Cyclones Occur?</vt:lpstr>
      <vt:lpstr>Slide 4</vt:lpstr>
      <vt:lpstr>Slide 5</vt:lpstr>
      <vt:lpstr>Hurricane Anatomy</vt:lpstr>
      <vt:lpstr>The View from Space</vt:lpstr>
      <vt:lpstr>Slide 8</vt:lpstr>
      <vt:lpstr>Slide 9</vt:lpstr>
      <vt:lpstr>Slide 10</vt:lpstr>
      <vt:lpstr>The View from the Air</vt:lpstr>
      <vt:lpstr>Slide 12</vt:lpstr>
      <vt:lpstr>Slide 13</vt:lpstr>
      <vt:lpstr>Slide 14</vt:lpstr>
      <vt:lpstr>Slide 15</vt:lpstr>
      <vt:lpstr>Slide 16</vt:lpstr>
      <vt:lpstr>Slide 17</vt:lpstr>
      <vt:lpstr>Slide 18</vt:lpstr>
      <vt:lpstr>Hurricane Structure</vt:lpstr>
      <vt:lpstr>Slide 20</vt:lpstr>
      <vt:lpstr>Slide 21</vt:lpstr>
      <vt:lpstr>Slide 22</vt:lpstr>
      <vt:lpstr>Slide 23</vt:lpstr>
      <vt:lpstr>How Do Hurricanes Work?</vt:lpstr>
      <vt:lpstr>Slide 25</vt:lpstr>
      <vt:lpstr>Slide 26</vt:lpstr>
      <vt:lpstr>Slide 27</vt:lpstr>
      <vt:lpstr>Very few hurricanes reach their potential</vt:lpstr>
      <vt:lpstr>   Interaction with ocean</vt:lpstr>
      <vt:lpstr>2. Wind Shear</vt:lpstr>
      <vt:lpstr>Summary</vt:lpstr>
    </vt:vector>
  </TitlesOfParts>
  <Company>MIT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Predicting Hurricanes and Hurricane Risk</dc:title>
  <dc:creator>Kerry Emanuel</dc:creator>
  <cp:lastModifiedBy>Kerry Emanuel</cp:lastModifiedBy>
  <cp:revision>87</cp:revision>
  <dcterms:created xsi:type="dcterms:W3CDTF">2004-09-22T19:56:06Z</dcterms:created>
  <dcterms:modified xsi:type="dcterms:W3CDTF">2010-10-25T03:10:55Z</dcterms:modified>
</cp:coreProperties>
</file>