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Default Extension="xlsx" ContentType="application/vnd.openxmlformats-officedocument.spreadsheetml.sheet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ms-office.legacyDiagramTex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8" r:id="rId4"/>
  </p:sldMasterIdLst>
  <p:notesMasterIdLst>
    <p:notesMasterId r:id="rId17"/>
  </p:notesMasterIdLst>
  <p:sldIdLst>
    <p:sldId id="257" r:id="rId5"/>
    <p:sldId id="258" r:id="rId6"/>
    <p:sldId id="259" r:id="rId7"/>
    <p:sldId id="261" r:id="rId8"/>
    <p:sldId id="270" r:id="rId9"/>
    <p:sldId id="264" r:id="rId10"/>
    <p:sldId id="268" r:id="rId11"/>
    <p:sldId id="262" r:id="rId12"/>
    <p:sldId id="267" r:id="rId13"/>
    <p:sldId id="269" r:id="rId14"/>
    <p:sldId id="265" r:id="rId15"/>
    <p:sldId id="266" r:id="rId16"/>
  </p:sldIdLst>
  <p:sldSz cx="9144000" cy="6858000" type="screen4x3"/>
  <p:notesSz cx="6985000" cy="9271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99" autoAdjust="0"/>
    <p:restoredTop sz="94660"/>
  </p:normalViewPr>
  <p:slideViewPr>
    <p:cSldViewPr>
      <p:cViewPr varScale="1">
        <p:scale>
          <a:sx n="114" d="100"/>
          <a:sy n="114" d="100"/>
        </p:scale>
        <p:origin x="-1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06/relationships/legacyDocTextInfo" Target="legacyDocTextInfo.bin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hPercent val="100"/>
      <c:rotY val="10"/>
      <c:depthPercent val="100"/>
      <c:perspective val="30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1770334928229831E-3"/>
          <c:y val="1.0392609699769087E-2"/>
          <c:w val="0.98484848484848564"/>
          <c:h val="0.97113163972286376"/>
        </c:manualLayout>
      </c:layout>
      <c:area3DChart>
        <c:grouping val="standard"/>
        <c:ser>
          <c:idx val="0"/>
          <c:order val="0"/>
          <c:spPr>
            <a:solidFill>
              <a:srgbClr val="9999FF"/>
            </a:solidFill>
            <a:ln w="10543">
              <a:solidFill>
                <a:srgbClr val="000000"/>
              </a:solidFill>
              <a:prstDash val="solid"/>
            </a:ln>
          </c:spPr>
          <c:cat>
            <c:numRef>
              <c:f>Sheet1!$A$2:$A$18</c:f>
              <c:numCache>
                <c:formatCode>General</c:formatCode>
                <c:ptCount val="17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2</c:v>
                </c:pt>
                <c:pt idx="4">
                  <c:v>2</c:v>
                </c:pt>
                <c:pt idx="5">
                  <c:v>3</c:v>
                </c:pt>
                <c:pt idx="6">
                  <c:v>3</c:v>
                </c:pt>
                <c:pt idx="7">
                  <c:v>4</c:v>
                </c:pt>
                <c:pt idx="8">
                  <c:v>4</c:v>
                </c:pt>
                <c:pt idx="9">
                  <c:v>5</c:v>
                </c:pt>
                <c:pt idx="10">
                  <c:v>5</c:v>
                </c:pt>
                <c:pt idx="11">
                  <c:v>6</c:v>
                </c:pt>
                <c:pt idx="12">
                  <c:v>6</c:v>
                </c:pt>
                <c:pt idx="13">
                  <c:v>7</c:v>
                </c:pt>
                <c:pt idx="14">
                  <c:v>8</c:v>
                </c:pt>
                <c:pt idx="15">
                  <c:v>9</c:v>
                </c:pt>
                <c:pt idx="16">
                  <c:v>10</c:v>
                </c:pt>
              </c:numCache>
            </c:numRef>
          </c:cat>
          <c:val>
            <c:numRef>
              <c:f>Sheet1!$B$2:$B$18</c:f>
              <c:numCache>
                <c:formatCode>General</c:formatCode>
                <c:ptCount val="17"/>
                <c:pt idx="0">
                  <c:v>10</c:v>
                </c:pt>
                <c:pt idx="1">
                  <c:v>10</c:v>
                </c:pt>
                <c:pt idx="2">
                  <c:v>9</c:v>
                </c:pt>
                <c:pt idx="3">
                  <c:v>9</c:v>
                </c:pt>
                <c:pt idx="4">
                  <c:v>8</c:v>
                </c:pt>
                <c:pt idx="5">
                  <c:v>8</c:v>
                </c:pt>
                <c:pt idx="6">
                  <c:v>7</c:v>
                </c:pt>
                <c:pt idx="7">
                  <c:v>7</c:v>
                </c:pt>
                <c:pt idx="8">
                  <c:v>6</c:v>
                </c:pt>
                <c:pt idx="9">
                  <c:v>6</c:v>
                </c:pt>
                <c:pt idx="10">
                  <c:v>5</c:v>
                </c:pt>
                <c:pt idx="11">
                  <c:v>5</c:v>
                </c:pt>
                <c:pt idx="12">
                  <c:v>4</c:v>
                </c:pt>
                <c:pt idx="13">
                  <c:v>4</c:v>
                </c:pt>
                <c:pt idx="14">
                  <c:v>4</c:v>
                </c:pt>
                <c:pt idx="15">
                  <c:v>4</c:v>
                </c:pt>
                <c:pt idx="16">
                  <c:v>4</c:v>
                </c:pt>
              </c:numCache>
            </c:numRef>
          </c:val>
        </c:ser>
        <c:gapDepth val="10"/>
        <c:axId val="88376064"/>
        <c:axId val="88377600"/>
        <c:axId val="86763712"/>
      </c:area3DChart>
      <c:dateAx>
        <c:axId val="88376064"/>
        <c:scaling>
          <c:orientation val="minMax"/>
        </c:scaling>
        <c:delete val="1"/>
        <c:axPos val="b"/>
        <c:numFmt formatCode="General" sourceLinked="1"/>
        <c:tickLblPos val="none"/>
        <c:crossAx val="88377600"/>
        <c:crosses val="autoZero"/>
        <c:lblOffset val="100"/>
        <c:noMultiLvlLbl val="1"/>
      </c:dateAx>
      <c:valAx>
        <c:axId val="88377600"/>
        <c:scaling>
          <c:orientation val="minMax"/>
          <c:max val="10"/>
        </c:scaling>
        <c:delete val="1"/>
        <c:axPos val="l"/>
        <c:majorGridlines>
          <c:spPr>
            <a:ln w="2636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one"/>
        <c:crossAx val="88376064"/>
        <c:crosses val="autoZero"/>
        <c:crossBetween val="midCat"/>
        <c:majorUnit val="1"/>
      </c:valAx>
      <c:serAx>
        <c:axId val="86763712"/>
        <c:scaling>
          <c:orientation val="minMax"/>
        </c:scaling>
        <c:delete val="1"/>
        <c:axPos val="b"/>
        <c:tickLblPos val="none"/>
        <c:crossAx val="88377600"/>
        <c:crosses val="autoZero"/>
      </c:serAx>
      <c:spPr>
        <a:noFill/>
        <a:ln w="21085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39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3550"/>
          </a:xfrm>
          <a:prstGeom prst="rect">
            <a:avLst/>
          </a:prstGeom>
        </p:spPr>
        <p:txBody>
          <a:bodyPr vert="horz" lIns="92879" tIns="46440" rIns="92879" bIns="4644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1" y="0"/>
            <a:ext cx="3026833" cy="463550"/>
          </a:xfrm>
          <a:prstGeom prst="rect">
            <a:avLst/>
          </a:prstGeom>
        </p:spPr>
        <p:txBody>
          <a:bodyPr vert="horz" lIns="92879" tIns="46440" rIns="92879" bIns="46440" rtlCol="0"/>
          <a:lstStyle>
            <a:lvl1pPr algn="r">
              <a:defRPr sz="1200"/>
            </a:lvl1pPr>
          </a:lstStyle>
          <a:p>
            <a:fld id="{4BB19A19-A54A-4EA5-A6C9-711E3B0073A3}" type="datetimeFigureOut">
              <a:rPr lang="en-US" smtClean="0"/>
              <a:pPr/>
              <a:t>10/25/2010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4750" y="695325"/>
            <a:ext cx="463550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79" tIns="46440" rIns="92879" bIns="4644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03725"/>
            <a:ext cx="5588000" cy="4171950"/>
          </a:xfrm>
          <a:prstGeom prst="rect">
            <a:avLst/>
          </a:prstGeom>
        </p:spPr>
        <p:txBody>
          <a:bodyPr vert="horz" lIns="92879" tIns="46440" rIns="92879" bIns="4644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05841"/>
            <a:ext cx="3026833" cy="463550"/>
          </a:xfrm>
          <a:prstGeom prst="rect">
            <a:avLst/>
          </a:prstGeom>
        </p:spPr>
        <p:txBody>
          <a:bodyPr vert="horz" lIns="92879" tIns="46440" rIns="92879" bIns="4644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1" y="8805841"/>
            <a:ext cx="3026833" cy="463550"/>
          </a:xfrm>
          <a:prstGeom prst="rect">
            <a:avLst/>
          </a:prstGeom>
        </p:spPr>
        <p:txBody>
          <a:bodyPr vert="horz" lIns="92879" tIns="46440" rIns="92879" bIns="46440" rtlCol="0" anchor="b"/>
          <a:lstStyle>
            <a:lvl1pPr algn="r">
              <a:defRPr sz="1200"/>
            </a:lvl1pPr>
          </a:lstStyle>
          <a:p>
            <a:fld id="{D0E313B2-7084-49C6-900A-CA0BE82A5A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66D609-A084-429C-A134-4AA7DF105802}" type="slidenum">
              <a:rPr lang="en-US" smtClean="0">
                <a:solidFill>
                  <a:srgbClr val="000000"/>
                </a:solidFill>
              </a:rPr>
              <a:pPr/>
              <a:t>1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C6BACA-1D7C-45DF-9F4B-1EBA47BD11F4}" type="slidenum">
              <a:rPr lang="en-US" smtClean="0">
                <a:solidFill>
                  <a:srgbClr val="000000"/>
                </a:solidFill>
              </a:rPr>
              <a:pPr/>
              <a:t>3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978C80-A9C2-4A42-B28C-FC5D73B9196C}" type="slidenum">
              <a:rPr lang="en-US"/>
              <a:pPr/>
              <a:t>4</a:t>
            </a:fld>
            <a:endParaRPr lang="en-US"/>
          </a:p>
        </p:txBody>
      </p:sp>
      <p:sp>
        <p:nvSpPr>
          <p:cNvPr id="67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24E3C5-4932-4CF4-AC1C-6625C0066050}" type="slidenum">
              <a:rPr lang="en-US"/>
              <a:pPr/>
              <a:t>5</a:t>
            </a:fld>
            <a:endParaRPr lang="en-US"/>
          </a:p>
        </p:txBody>
      </p:sp>
      <p:sp>
        <p:nvSpPr>
          <p:cNvPr id="1114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4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152400"/>
            <a:ext cx="215265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152400"/>
            <a:ext cx="6305550" cy="59737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336D05-B210-4933-B578-C78E7F960E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7A2B10-BD1F-46B0-82A8-3EACC88174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F7F16-413E-40D7-B9CA-5CADF24D17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7463"/>
            <a:ext cx="40386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87463"/>
            <a:ext cx="40386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64EE3-AADC-4A6A-A60A-FB21B2966C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D5E49B-ABE5-45D4-9C3A-56485F66AF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11FA71-073B-4FE5-8817-FA67707945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45760-82BF-4896-93D5-C97721FD0C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D1B24-1230-4D69-AE86-B9E777878D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CC806-670C-47FE-BAE4-A717CE46AA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ECFC2A-A581-4141-8C56-F48F717E03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70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70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7FA03-733D-40C9-81F0-5F5BBA4F16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86139-5399-4163-9BCB-24D480BD92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F2E84-9D1C-4D00-93AD-3C093432A6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B107E-0A81-41D0-8D81-4A9471935F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7463"/>
            <a:ext cx="40386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87463"/>
            <a:ext cx="40386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7C138-39D5-4EBD-A889-4A461951ED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65AB7-0A86-4125-B58D-45851D26AE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24EDE-573B-4593-A8F5-30A6711E60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33CD4-9107-4C24-B793-134289E546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B8AA3-1C36-4B1A-BA49-572437461F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5AF79-6550-4A24-9FF1-A0DC63090F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4271A-8607-4F35-81BB-51B89F4BE3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70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70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5C88D1-D75F-4507-9696-6B97502C16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143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87463"/>
            <a:ext cx="4038600" cy="4857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87463"/>
            <a:ext cx="4038600" cy="4857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D5928-72D5-4C0A-BDA1-16206EE5A1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143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87463"/>
            <a:ext cx="8229600" cy="485775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7FFD3-3AA9-48DC-8F6A-9986FF9348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7EA44-D967-4C85-968B-4A983A34E61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248D4-0AB3-4318-AD26-513BC9EAFCD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7E92A-981B-4CA7-A84C-67CE703C982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7463"/>
            <a:ext cx="40386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87463"/>
            <a:ext cx="40386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37745-A63A-45DB-9015-08D292DCAEB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A03DB-998C-440F-8029-7C885728561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4FB84-7FA7-4DF9-9A5C-BFB282D5C25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BEEBB-754B-4DA3-9EE8-8AB2E6EE63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5738F5-F00C-46AB-9708-B71895EAB49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12B736-3755-4843-BF61-8E548A16C00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32048-F5E5-4091-8700-D89B96ACF1E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70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70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7D816-AE7E-4878-A9D6-2504D7708A3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7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\\mvd\mvn\TFHope\PHOTOS\West Closure Complex Photos\June 2010\Gulf Intracoastal Project June, 2010 088.jpg"/>
          <p:cNvPicPr>
            <a:picLocks noChangeAspect="1" noChangeArrowheads="1"/>
          </p:cNvPicPr>
          <p:nvPr userDrawn="1"/>
        </p:nvPicPr>
        <p:blipFill>
          <a:blip r:embed="rId13" cstate="print"/>
          <a:srcRect r="2338" b="7692"/>
          <a:stretch>
            <a:fillRect/>
          </a:stretch>
        </p:blipFill>
        <p:spPr bwMode="auto">
          <a:xfrm>
            <a:off x="4367213" y="1657350"/>
            <a:ext cx="4776787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2" descr="051b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735388" y="4716463"/>
            <a:ext cx="5408612" cy="214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ppt_camo_bkgrnd-0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 descr="USACE_logo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28600" y="5081588"/>
            <a:ext cx="1371600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152400"/>
            <a:ext cx="6324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PRESENTATION TITLE</a:t>
            </a:r>
          </a:p>
        </p:txBody>
      </p:sp>
      <p:sp>
        <p:nvSpPr>
          <p:cNvPr id="2798600" name="Text Box 8"/>
          <p:cNvSpPr txBox="1">
            <a:spLocks noChangeArrowheads="1"/>
          </p:cNvSpPr>
          <p:nvPr/>
        </p:nvSpPr>
        <p:spPr bwMode="auto">
          <a:xfrm>
            <a:off x="136525" y="6096000"/>
            <a:ext cx="3597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>
                <a:solidFill>
                  <a:srgbClr val="000000"/>
                </a:solidFill>
              </a:rPr>
              <a:t>US Army Corps of Engineers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000000"/>
                </a:solidFill>
              </a:rPr>
              <a:t>BUILDING STRONG</a:t>
            </a:r>
            <a:r>
              <a:rPr lang="en-US" sz="1400" b="1" baseline="-25000" dirty="0">
                <a:solidFill>
                  <a:srgbClr val="000000"/>
                </a:solidFill>
              </a:rPr>
              <a:t>®</a:t>
            </a:r>
          </a:p>
        </p:txBody>
      </p:sp>
      <p:pic>
        <p:nvPicPr>
          <p:cNvPr id="17416" name="Picture 5" descr="white_curve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971925" y="1571625"/>
            <a:ext cx="517207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98601" name="Line 9"/>
          <p:cNvSpPr>
            <a:spLocks noChangeShapeType="1"/>
          </p:cNvSpPr>
          <p:nvPr/>
        </p:nvSpPr>
        <p:spPr bwMode="auto">
          <a:xfrm>
            <a:off x="4441825" y="4692650"/>
            <a:ext cx="4699000" cy="0"/>
          </a:xfrm>
          <a:prstGeom prst="line">
            <a:avLst/>
          </a:prstGeom>
          <a:noFill/>
          <a:ln w="635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95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87463"/>
            <a:ext cx="82296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 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95012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6576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C47229-3467-46DB-8B45-51099279F4F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  <p:pic>
        <p:nvPicPr>
          <p:cNvPr id="15365" name="Picture 5" descr="USACE_logo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004175" y="5715000"/>
            <a:ext cx="758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5014" name="Text Box 6"/>
          <p:cNvSpPr txBox="1">
            <a:spLocks noChangeArrowheads="1"/>
          </p:cNvSpPr>
          <p:nvPr/>
        </p:nvSpPr>
        <p:spPr bwMode="auto">
          <a:xfrm>
            <a:off x="6223000" y="6416675"/>
            <a:ext cx="26066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>
                <a:solidFill>
                  <a:srgbClr val="FFFFCC"/>
                </a:solidFill>
              </a:rPr>
              <a:t>BUILDING STRONG</a:t>
            </a:r>
            <a:r>
              <a:rPr lang="en-US" sz="1400" b="1" baseline="-25000">
                <a:solidFill>
                  <a:srgbClr val="FFFFCC"/>
                </a:solidFill>
              </a:rPr>
              <a:t>®</a:t>
            </a:r>
          </a:p>
        </p:txBody>
      </p:sp>
      <p:sp>
        <p:nvSpPr>
          <p:cNvPr id="1195015" name="Line 7"/>
          <p:cNvSpPr>
            <a:spLocks noChangeShapeType="1"/>
          </p:cNvSpPr>
          <p:nvPr/>
        </p:nvSpPr>
        <p:spPr bwMode="auto">
          <a:xfrm flipH="1">
            <a:off x="457200" y="6324600"/>
            <a:ext cx="8229600" cy="0"/>
          </a:xfrm>
          <a:prstGeom prst="line">
            <a:avLst/>
          </a:prstGeom>
          <a:noFill/>
          <a:ln w="9525">
            <a:solidFill>
              <a:srgbClr val="FFFFCC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rgbClr val="FFFFC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75000"/>
        <a:buFont typeface="Arial" charset="0"/>
        <a:buChar char="►"/>
        <a:defRPr sz="2400">
          <a:solidFill>
            <a:srgbClr val="FFFFC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C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5000"/>
        <a:buFont typeface="Wingdings 3" pitchFamily="18" charset="2"/>
        <a:buChar char="w"/>
        <a:defRPr sz="2000">
          <a:solidFill>
            <a:srgbClr val="FFFFC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50000"/>
        <a:buFont typeface="Wingdings" pitchFamily="2" charset="2"/>
        <a:buChar char="¡"/>
        <a:defRPr sz="2000">
          <a:solidFill>
            <a:srgbClr val="FFFFCC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50000"/>
        <a:buFont typeface="Wingdings" pitchFamily="2" charset="2"/>
        <a:buChar char="¡"/>
        <a:defRPr>
          <a:solidFill>
            <a:srgbClr val="FFFFCC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50000"/>
        <a:buFont typeface="Wingdings" pitchFamily="2" charset="2"/>
        <a:buChar char="¡"/>
        <a:defRPr>
          <a:solidFill>
            <a:srgbClr val="FFFFCC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50000"/>
        <a:buFont typeface="Wingdings" pitchFamily="2" charset="2"/>
        <a:buChar char="¡"/>
        <a:defRPr>
          <a:solidFill>
            <a:srgbClr val="FFFFCC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50000"/>
        <a:buFont typeface="Wingdings" pitchFamily="2" charset="2"/>
        <a:buChar char="¡"/>
        <a:defRPr>
          <a:solidFill>
            <a:srgbClr val="FFFFC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5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87463"/>
            <a:ext cx="82296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 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31524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6576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33B8C9-F6BC-4C72-B0CB-F72E8477045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  <p:pic>
        <p:nvPicPr>
          <p:cNvPr id="16389" name="Picture 5" descr="USACE_logo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004175" y="5715000"/>
            <a:ext cx="758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1526" name="Text Box 6"/>
          <p:cNvSpPr txBox="1">
            <a:spLocks noChangeArrowheads="1"/>
          </p:cNvSpPr>
          <p:nvPr/>
        </p:nvSpPr>
        <p:spPr bwMode="auto">
          <a:xfrm>
            <a:off x="6223000" y="6416675"/>
            <a:ext cx="26066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>
                <a:solidFill>
                  <a:srgbClr val="000000"/>
                </a:solidFill>
              </a:rPr>
              <a:t>BUILDING STRONG</a:t>
            </a:r>
            <a:r>
              <a:rPr lang="en-US" sz="1400" b="1" baseline="-25000">
                <a:solidFill>
                  <a:srgbClr val="000000"/>
                </a:solidFill>
              </a:rPr>
              <a:t>®</a:t>
            </a:r>
          </a:p>
        </p:txBody>
      </p:sp>
      <p:sp>
        <p:nvSpPr>
          <p:cNvPr id="1131527" name="Line 7"/>
          <p:cNvSpPr>
            <a:spLocks noChangeShapeType="1"/>
          </p:cNvSpPr>
          <p:nvPr/>
        </p:nvSpPr>
        <p:spPr bwMode="auto">
          <a:xfrm flipH="1">
            <a:off x="457200" y="6324600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75000"/>
        <a:buFont typeface="Arial" charset="0"/>
        <a:buChar char="►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5000"/>
        <a:buFont typeface="Wingdings 3" pitchFamily="18" charset="2"/>
        <a:buChar char="w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50000"/>
        <a:buFont typeface="Wingdings" pitchFamily="2" charset="2"/>
        <a:buChar char="¡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50000"/>
        <a:buFont typeface="Wingdings" pitchFamily="2" charset="2"/>
        <a:buChar char="¡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50000"/>
        <a:buFont typeface="Wingdings" pitchFamily="2" charset="2"/>
        <a:buChar char="¡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50000"/>
        <a:buFont typeface="Wingdings" pitchFamily="2" charset="2"/>
        <a:buChar char="¡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50000"/>
        <a:buFont typeface="Wingdings" pitchFamily="2" charset="2"/>
        <a:buChar char="¡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1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87463"/>
            <a:ext cx="82296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 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9910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9885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68F65D-F0D8-444A-A810-568AD5A50B0A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75000"/>
        <a:buFont typeface="Arial" charset="0"/>
        <a:buChar char="►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5000"/>
        <a:buFont typeface="Wingdings 3" pitchFamily="18" charset="2"/>
        <a:buChar char="w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50000"/>
        <a:buFont typeface="Wingdings" pitchFamily="2" charset="2"/>
        <a:buChar char="¡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50000"/>
        <a:buFont typeface="Wingdings" pitchFamily="2" charset="2"/>
        <a:buChar char="¡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50000"/>
        <a:buFont typeface="Wingdings" pitchFamily="2" charset="2"/>
        <a:buChar char="¡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50000"/>
        <a:buFont typeface="Wingdings" pitchFamily="2" charset="2"/>
        <a:buChar char="¡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50000"/>
        <a:buFont typeface="Wingdings" pitchFamily="2" charset="2"/>
        <a:buChar char="¡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3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8.jpeg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5.emf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9700" y="376238"/>
            <a:ext cx="5346700" cy="3979862"/>
          </a:xfrm>
        </p:spPr>
        <p:txBody>
          <a:bodyPr/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Greater New Orleans</a:t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Hurricane and Storm Damage Risk Reduction System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John Grieshaber, PhD, P.E.</a:t>
            </a:r>
            <a:b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Deputy for Execution Support</a:t>
            </a:r>
            <a:b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Hurricane Protection Office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U.S. Army Corps of Engineers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October 25, 2010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8413"/>
            <a:ext cx="8229600" cy="814387"/>
          </a:xfrm>
        </p:spPr>
        <p:txBody>
          <a:bodyPr/>
          <a:lstStyle/>
          <a:p>
            <a:r>
              <a:rPr lang="en-US" sz="5400" dirty="0" smtClean="0"/>
              <a:t>Back Up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5F2E84-9D1C-4D00-93AD-3C093432A6BF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Design Process: Levees</a:t>
            </a:r>
          </a:p>
        </p:txBody>
      </p:sp>
      <p:sp>
        <p:nvSpPr>
          <p:cNvPr id="1083395" name="Text Box 3"/>
          <p:cNvSpPr txBox="1">
            <a:spLocks noChangeArrowheads="1"/>
          </p:cNvSpPr>
          <p:nvPr/>
        </p:nvSpPr>
        <p:spPr bwMode="auto">
          <a:xfrm>
            <a:off x="7543800" y="1828800"/>
            <a:ext cx="1257300" cy="730250"/>
          </a:xfrm>
          <a:prstGeom prst="rect">
            <a:avLst/>
          </a:prstGeom>
          <a:solidFill>
            <a:srgbClr val="F8FF9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/>
              <a:t>Uncertainty:</a:t>
            </a:r>
          </a:p>
          <a:p>
            <a:r>
              <a:rPr lang="en-US" sz="1400" b="1"/>
              <a:t>Monte Carlo </a:t>
            </a:r>
          </a:p>
          <a:p>
            <a:r>
              <a:rPr lang="en-US" sz="1400" b="1"/>
              <a:t>Simulation</a:t>
            </a:r>
          </a:p>
        </p:txBody>
      </p:sp>
      <p:sp>
        <p:nvSpPr>
          <p:cNvPr id="1083396" name="Text Box 4"/>
          <p:cNvSpPr txBox="1">
            <a:spLocks noChangeArrowheads="1"/>
          </p:cNvSpPr>
          <p:nvPr/>
        </p:nvSpPr>
        <p:spPr bwMode="auto">
          <a:xfrm>
            <a:off x="228600" y="4800600"/>
            <a:ext cx="1676400" cy="730250"/>
          </a:xfrm>
          <a:prstGeom prst="rect">
            <a:avLst/>
          </a:prstGeom>
          <a:solidFill>
            <a:srgbClr val="F8FF9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/>
              <a:t>Wave Runup and Overtopping:</a:t>
            </a:r>
          </a:p>
          <a:p>
            <a:r>
              <a:rPr lang="en-US" sz="1400" b="1"/>
              <a:t>PC-Overslag</a:t>
            </a:r>
          </a:p>
        </p:txBody>
      </p:sp>
      <p:sp>
        <p:nvSpPr>
          <p:cNvPr id="1083397" name="Line 5"/>
          <p:cNvSpPr>
            <a:spLocks noChangeShapeType="1"/>
          </p:cNvSpPr>
          <p:nvPr/>
        </p:nvSpPr>
        <p:spPr bwMode="auto">
          <a:xfrm flipH="1">
            <a:off x="6781800" y="2286000"/>
            <a:ext cx="760413" cy="525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3398" name="Line 6"/>
          <p:cNvSpPr>
            <a:spLocks noChangeShapeType="1"/>
          </p:cNvSpPr>
          <p:nvPr/>
        </p:nvSpPr>
        <p:spPr bwMode="auto">
          <a:xfrm flipV="1">
            <a:off x="1295400" y="3886200"/>
            <a:ext cx="3048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3399" name="Text Box 7"/>
          <p:cNvSpPr txBox="1">
            <a:spLocks noChangeArrowheads="1"/>
          </p:cNvSpPr>
          <p:nvPr/>
        </p:nvSpPr>
        <p:spPr bwMode="auto">
          <a:xfrm>
            <a:off x="5403850" y="5638800"/>
            <a:ext cx="3181350" cy="36671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800" b="1">
                <a:solidFill>
                  <a:schemeClr val="bg1"/>
                </a:solidFill>
              </a:rPr>
              <a:t>Design Elevation and Slope</a:t>
            </a:r>
          </a:p>
        </p:txBody>
      </p:sp>
      <p:sp>
        <p:nvSpPr>
          <p:cNvPr id="1083400" name="Text Box 8"/>
          <p:cNvSpPr txBox="1">
            <a:spLocks noChangeArrowheads="1"/>
          </p:cNvSpPr>
          <p:nvPr/>
        </p:nvSpPr>
        <p:spPr bwMode="auto">
          <a:xfrm>
            <a:off x="2362200" y="1217613"/>
            <a:ext cx="4730750" cy="64135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800" b="1">
                <a:solidFill>
                  <a:schemeClr val="bg1"/>
                </a:solidFill>
              </a:rPr>
              <a:t>Frequency Curves - Stillwater Elevations, </a:t>
            </a:r>
          </a:p>
          <a:p>
            <a:pPr algn="ctr"/>
            <a:r>
              <a:rPr lang="en-US" sz="1800" b="1">
                <a:solidFill>
                  <a:schemeClr val="bg1"/>
                </a:solidFill>
              </a:rPr>
              <a:t>Wave Height, Wave Period (1%, 0.2%, etc)</a:t>
            </a:r>
          </a:p>
        </p:txBody>
      </p:sp>
      <p:pic>
        <p:nvPicPr>
          <p:cNvPr id="108340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514600"/>
            <a:ext cx="3376613" cy="1300163"/>
          </a:xfrm>
          <a:prstGeom prst="rect">
            <a:avLst/>
          </a:prstGeom>
          <a:noFill/>
        </p:spPr>
      </p:pic>
      <p:pic>
        <p:nvPicPr>
          <p:cNvPr id="1083402" name="Picture 10" descr="LakePontchartrain_e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2895600"/>
            <a:ext cx="2971800" cy="22272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83403" name="Text Box 11"/>
          <p:cNvSpPr txBox="1">
            <a:spLocks noChangeArrowheads="1"/>
          </p:cNvSpPr>
          <p:nvPr/>
        </p:nvSpPr>
        <p:spPr bwMode="auto">
          <a:xfrm>
            <a:off x="2133600" y="4343400"/>
            <a:ext cx="2762250" cy="36671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800" b="1">
                <a:solidFill>
                  <a:schemeClr val="bg1"/>
                </a:solidFill>
              </a:rPr>
              <a:t>Levee Height and Slope</a:t>
            </a:r>
          </a:p>
        </p:txBody>
      </p:sp>
      <p:sp>
        <p:nvSpPr>
          <p:cNvPr id="1083404" name="AutoShape 12"/>
          <p:cNvSpPr>
            <a:spLocks noChangeArrowheads="1"/>
          </p:cNvSpPr>
          <p:nvPr/>
        </p:nvSpPr>
        <p:spPr bwMode="auto">
          <a:xfrm rot="7266529">
            <a:off x="3240088" y="2097087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3405" name="AutoShape 13"/>
          <p:cNvSpPr>
            <a:spLocks noChangeArrowheads="1"/>
          </p:cNvSpPr>
          <p:nvPr/>
        </p:nvSpPr>
        <p:spPr bwMode="auto">
          <a:xfrm rot="5400000">
            <a:off x="2935288" y="3959225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3406" name="AutoShape 14"/>
          <p:cNvSpPr>
            <a:spLocks noChangeArrowheads="1"/>
          </p:cNvSpPr>
          <p:nvPr/>
        </p:nvSpPr>
        <p:spPr bwMode="auto">
          <a:xfrm>
            <a:off x="5102225" y="4411663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3407" name="AutoShape 15"/>
          <p:cNvSpPr>
            <a:spLocks noChangeArrowheads="1"/>
          </p:cNvSpPr>
          <p:nvPr/>
        </p:nvSpPr>
        <p:spPr bwMode="auto">
          <a:xfrm rot="5400000">
            <a:off x="6872288" y="5257800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The Design Process: Floodwalls</a:t>
            </a:r>
          </a:p>
        </p:txBody>
      </p:sp>
      <p:pic>
        <p:nvPicPr>
          <p:cNvPr id="1084419" name="Picture 3" descr="w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752600"/>
            <a:ext cx="2514600" cy="1885950"/>
          </a:xfrm>
          <a:prstGeom prst="rect">
            <a:avLst/>
          </a:prstGeom>
          <a:noFill/>
        </p:spPr>
      </p:pic>
      <p:sp>
        <p:nvSpPr>
          <p:cNvPr id="1084420" name="Text Box 4"/>
          <p:cNvSpPr txBox="1">
            <a:spLocks noChangeArrowheads="1"/>
          </p:cNvSpPr>
          <p:nvPr/>
        </p:nvSpPr>
        <p:spPr bwMode="auto">
          <a:xfrm>
            <a:off x="3048000" y="3429000"/>
            <a:ext cx="1676400" cy="942975"/>
          </a:xfrm>
          <a:prstGeom prst="rect">
            <a:avLst/>
          </a:prstGeom>
          <a:solidFill>
            <a:srgbClr val="F8FF9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/>
              <a:t>Wave Runup and Overtopping:</a:t>
            </a:r>
          </a:p>
          <a:p>
            <a:r>
              <a:rPr lang="en-US" sz="1400" b="1"/>
              <a:t>Franco and Franco</a:t>
            </a:r>
          </a:p>
        </p:txBody>
      </p:sp>
      <p:sp>
        <p:nvSpPr>
          <p:cNvPr id="1084421" name="Line 5"/>
          <p:cNvSpPr>
            <a:spLocks noChangeShapeType="1"/>
          </p:cNvSpPr>
          <p:nvPr/>
        </p:nvSpPr>
        <p:spPr bwMode="auto">
          <a:xfrm flipH="1" flipV="1">
            <a:off x="2514600" y="3276600"/>
            <a:ext cx="457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4422" name="Text Box 6"/>
          <p:cNvSpPr txBox="1">
            <a:spLocks noChangeArrowheads="1"/>
          </p:cNvSpPr>
          <p:nvPr/>
        </p:nvSpPr>
        <p:spPr bwMode="auto">
          <a:xfrm>
            <a:off x="304800" y="5943600"/>
            <a:ext cx="3105150" cy="36671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800" b="1">
                <a:solidFill>
                  <a:schemeClr val="bg1"/>
                </a:solidFill>
              </a:rPr>
              <a:t>Structure Design Elevation</a:t>
            </a:r>
          </a:p>
        </p:txBody>
      </p:sp>
      <p:sp>
        <p:nvSpPr>
          <p:cNvPr id="1084423" name="Text Box 7"/>
          <p:cNvSpPr txBox="1">
            <a:spLocks noChangeArrowheads="1"/>
          </p:cNvSpPr>
          <p:nvPr/>
        </p:nvSpPr>
        <p:spPr bwMode="auto">
          <a:xfrm>
            <a:off x="2057400" y="1066800"/>
            <a:ext cx="4730750" cy="64135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800" b="1">
                <a:solidFill>
                  <a:schemeClr val="bg1"/>
                </a:solidFill>
              </a:rPr>
              <a:t>Frequency Curves - Stillwater Elevations, </a:t>
            </a:r>
          </a:p>
          <a:p>
            <a:pPr algn="ctr"/>
            <a:r>
              <a:rPr lang="en-US" sz="1800" b="1">
                <a:solidFill>
                  <a:schemeClr val="bg1"/>
                </a:solidFill>
              </a:rPr>
              <a:t>Wave Height, Wave Period (1%, 0.2%, etc)</a:t>
            </a:r>
          </a:p>
        </p:txBody>
      </p:sp>
      <p:sp>
        <p:nvSpPr>
          <p:cNvPr id="1084424" name="Line 8"/>
          <p:cNvSpPr>
            <a:spLocks noChangeShapeType="1"/>
          </p:cNvSpPr>
          <p:nvPr/>
        </p:nvSpPr>
        <p:spPr bwMode="auto">
          <a:xfrm flipH="1" flipV="1">
            <a:off x="2514600" y="4343400"/>
            <a:ext cx="685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4425" name="Text Box 9"/>
          <p:cNvSpPr txBox="1">
            <a:spLocks noChangeArrowheads="1"/>
          </p:cNvSpPr>
          <p:nvPr/>
        </p:nvSpPr>
        <p:spPr bwMode="auto">
          <a:xfrm>
            <a:off x="7620000" y="1295400"/>
            <a:ext cx="1371600" cy="517525"/>
          </a:xfrm>
          <a:prstGeom prst="rect">
            <a:avLst/>
          </a:prstGeom>
          <a:solidFill>
            <a:srgbClr val="F8FF9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/>
              <a:t>Wave Forces:</a:t>
            </a:r>
          </a:p>
          <a:p>
            <a:r>
              <a:rPr lang="en-US" sz="1400" b="1"/>
              <a:t>GODA</a:t>
            </a:r>
          </a:p>
        </p:txBody>
      </p:sp>
      <p:sp>
        <p:nvSpPr>
          <p:cNvPr id="1084426" name="Text Box 10"/>
          <p:cNvSpPr txBox="1">
            <a:spLocks noChangeArrowheads="1"/>
          </p:cNvSpPr>
          <p:nvPr/>
        </p:nvSpPr>
        <p:spPr bwMode="auto">
          <a:xfrm>
            <a:off x="3514725" y="2743200"/>
            <a:ext cx="1428750" cy="36671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800" b="1">
                <a:solidFill>
                  <a:schemeClr val="bg1"/>
                </a:solidFill>
              </a:rPr>
              <a:t>Wall Height</a:t>
            </a:r>
          </a:p>
        </p:txBody>
      </p:sp>
      <p:sp>
        <p:nvSpPr>
          <p:cNvPr id="1084427" name="Text Box 11"/>
          <p:cNvSpPr txBox="1">
            <a:spLocks noChangeArrowheads="1"/>
          </p:cNvSpPr>
          <p:nvPr/>
        </p:nvSpPr>
        <p:spPr bwMode="auto">
          <a:xfrm>
            <a:off x="7620000" y="1905000"/>
            <a:ext cx="1257300" cy="730250"/>
          </a:xfrm>
          <a:prstGeom prst="rect">
            <a:avLst/>
          </a:prstGeom>
          <a:solidFill>
            <a:srgbClr val="F8FF9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/>
              <a:t>Uncertainty:</a:t>
            </a:r>
          </a:p>
          <a:p>
            <a:r>
              <a:rPr lang="en-US" sz="1400" b="1"/>
              <a:t>Monte Carlo </a:t>
            </a:r>
          </a:p>
          <a:p>
            <a:r>
              <a:rPr lang="en-US" sz="1400" b="1"/>
              <a:t>Simulation</a:t>
            </a:r>
          </a:p>
        </p:txBody>
      </p:sp>
      <p:sp>
        <p:nvSpPr>
          <p:cNvPr id="1084428" name="Text Box 12"/>
          <p:cNvSpPr txBox="1">
            <a:spLocks noChangeArrowheads="1"/>
          </p:cNvSpPr>
          <p:nvPr/>
        </p:nvSpPr>
        <p:spPr bwMode="auto">
          <a:xfrm>
            <a:off x="6280150" y="5791200"/>
            <a:ext cx="1517650" cy="64135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800" b="1">
                <a:solidFill>
                  <a:schemeClr val="bg1"/>
                </a:solidFill>
              </a:rPr>
              <a:t>Structure</a:t>
            </a:r>
          </a:p>
          <a:p>
            <a:pPr algn="ctr"/>
            <a:r>
              <a:rPr lang="en-US" sz="1800" b="1">
                <a:solidFill>
                  <a:schemeClr val="bg1"/>
                </a:solidFill>
              </a:rPr>
              <a:t>Wave Loads</a:t>
            </a:r>
          </a:p>
        </p:txBody>
      </p:sp>
      <p:pic>
        <p:nvPicPr>
          <p:cNvPr id="1084429" name="Picture 13" descr="LakePontchartrain_e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733800"/>
            <a:ext cx="2133600" cy="15986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84430" name="Text Box 14"/>
          <p:cNvSpPr txBox="1">
            <a:spLocks noChangeArrowheads="1"/>
          </p:cNvSpPr>
          <p:nvPr/>
        </p:nvSpPr>
        <p:spPr bwMode="auto">
          <a:xfrm>
            <a:off x="3276600" y="4572000"/>
            <a:ext cx="1257300" cy="730250"/>
          </a:xfrm>
          <a:prstGeom prst="rect">
            <a:avLst/>
          </a:prstGeom>
          <a:solidFill>
            <a:srgbClr val="F8FF9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/>
              <a:t>Uncertainty:</a:t>
            </a:r>
          </a:p>
          <a:p>
            <a:r>
              <a:rPr lang="en-US" sz="1400" b="1"/>
              <a:t>Monte Carlo </a:t>
            </a:r>
          </a:p>
          <a:p>
            <a:r>
              <a:rPr lang="en-US" sz="1400" b="1"/>
              <a:t>Simulation</a:t>
            </a:r>
          </a:p>
        </p:txBody>
      </p:sp>
      <p:pic>
        <p:nvPicPr>
          <p:cNvPr id="1084431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2895600"/>
            <a:ext cx="3181350" cy="2236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084432" name="Line 16"/>
          <p:cNvSpPr>
            <a:spLocks noChangeShapeType="1"/>
          </p:cNvSpPr>
          <p:nvPr/>
        </p:nvSpPr>
        <p:spPr bwMode="auto">
          <a:xfrm flipH="1">
            <a:off x="8229600" y="2514600"/>
            <a:ext cx="457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4433" name="AutoShape 17"/>
          <p:cNvSpPr>
            <a:spLocks noChangeArrowheads="1"/>
          </p:cNvSpPr>
          <p:nvPr/>
        </p:nvSpPr>
        <p:spPr bwMode="auto">
          <a:xfrm rot="7266529">
            <a:off x="2778126" y="1854200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4434" name="AutoShape 18"/>
          <p:cNvSpPr>
            <a:spLocks noChangeArrowheads="1"/>
          </p:cNvSpPr>
          <p:nvPr/>
        </p:nvSpPr>
        <p:spPr bwMode="auto">
          <a:xfrm rot="5400000">
            <a:off x="1347788" y="5554662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4435" name="AutoShape 19"/>
          <p:cNvSpPr>
            <a:spLocks noChangeArrowheads="1"/>
          </p:cNvSpPr>
          <p:nvPr/>
        </p:nvSpPr>
        <p:spPr bwMode="auto">
          <a:xfrm rot="5400000">
            <a:off x="6824663" y="5343525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4436" name="AutoShape 20"/>
          <p:cNvSpPr>
            <a:spLocks noChangeArrowheads="1"/>
          </p:cNvSpPr>
          <p:nvPr/>
        </p:nvSpPr>
        <p:spPr bwMode="auto">
          <a:xfrm>
            <a:off x="2898775" y="2800350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4437" name="AutoShape 21"/>
          <p:cNvSpPr>
            <a:spLocks noChangeArrowheads="1"/>
          </p:cNvSpPr>
          <p:nvPr/>
        </p:nvSpPr>
        <p:spPr bwMode="auto">
          <a:xfrm>
            <a:off x="5057775" y="2855913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4438" name="AutoShape 22"/>
          <p:cNvSpPr>
            <a:spLocks noChangeArrowheads="1"/>
          </p:cNvSpPr>
          <p:nvPr/>
        </p:nvSpPr>
        <p:spPr bwMode="auto">
          <a:xfrm rot="3547672">
            <a:off x="6281738" y="2124075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E6FB04DB-1A87-451F-98F0-F36CF5CDFC98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/>
              <a:t>IPET – Interagency Performance </a:t>
            </a:r>
            <a:br>
              <a:rPr lang="en-US" sz="3200"/>
            </a:br>
            <a:r>
              <a:rPr lang="en-US" sz="3200"/>
              <a:t>Evaluation Task Force</a:t>
            </a:r>
          </a:p>
        </p:txBody>
      </p:sp>
      <p:sp>
        <p:nvSpPr>
          <p:cNvPr id="839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74800"/>
            <a:ext cx="8229600" cy="4443413"/>
          </a:xfrm>
        </p:spPr>
        <p:txBody>
          <a:bodyPr/>
          <a:lstStyle/>
          <a:p>
            <a:pPr marL="338138" indent="-338138" eaLnBrk="1" hangingPunct="1">
              <a:spcBef>
                <a:spcPct val="30000"/>
              </a:spcBef>
              <a:spcAft>
                <a:spcPct val="30000"/>
              </a:spcAft>
              <a:defRPr/>
            </a:pPr>
            <a:r>
              <a:rPr lang="en-US" sz="2000">
                <a:solidFill>
                  <a:srgbClr val="FFFF00"/>
                </a:solidFill>
              </a:rPr>
              <a:t>Over 150 members: academia, industry, state and federal agencies</a:t>
            </a:r>
          </a:p>
          <a:p>
            <a:pPr marL="338138" indent="-338138" eaLnBrk="1" hangingPunct="1">
              <a:spcBef>
                <a:spcPct val="30000"/>
              </a:spcBef>
              <a:spcAft>
                <a:spcPct val="30000"/>
              </a:spcAft>
              <a:defRPr/>
            </a:pPr>
            <a:r>
              <a:rPr lang="en-US" sz="2000">
                <a:solidFill>
                  <a:srgbClr val="FFFF00"/>
                </a:solidFill>
              </a:rPr>
              <a:t>Charged to answer 5 Questions:</a:t>
            </a:r>
          </a:p>
          <a:p>
            <a:pPr marL="688975" lvl="1" indent="-236538" eaLnBrk="1" hangingPunct="1">
              <a:spcBef>
                <a:spcPct val="30000"/>
              </a:spcBef>
              <a:spcAft>
                <a:spcPct val="30000"/>
              </a:spcAft>
              <a:defRPr/>
            </a:pPr>
            <a:r>
              <a:rPr lang="en-US" sz="1800"/>
              <a:t>Flood Protection System</a:t>
            </a:r>
          </a:p>
          <a:p>
            <a:pPr marL="688975" lvl="1" indent="-236538" eaLnBrk="1" hangingPunct="1">
              <a:spcBef>
                <a:spcPct val="30000"/>
              </a:spcBef>
              <a:spcAft>
                <a:spcPct val="30000"/>
              </a:spcAft>
              <a:defRPr/>
            </a:pPr>
            <a:r>
              <a:rPr lang="en-US" sz="1800"/>
              <a:t>Storm</a:t>
            </a:r>
          </a:p>
          <a:p>
            <a:pPr marL="688975" lvl="1" indent="-236538" eaLnBrk="1" hangingPunct="1">
              <a:spcBef>
                <a:spcPct val="30000"/>
              </a:spcBef>
              <a:spcAft>
                <a:spcPct val="30000"/>
              </a:spcAft>
              <a:defRPr/>
            </a:pPr>
            <a:r>
              <a:rPr lang="en-US" sz="1800"/>
              <a:t>Performance  </a:t>
            </a:r>
          </a:p>
          <a:p>
            <a:pPr marL="688975" lvl="1" indent="-236538" eaLnBrk="1" hangingPunct="1">
              <a:spcBef>
                <a:spcPct val="30000"/>
              </a:spcBef>
              <a:spcAft>
                <a:spcPct val="30000"/>
              </a:spcAft>
              <a:defRPr/>
            </a:pPr>
            <a:r>
              <a:rPr lang="en-US" sz="1800"/>
              <a:t>Consequences</a:t>
            </a:r>
          </a:p>
          <a:p>
            <a:pPr marL="688975" lvl="1" indent="-236538" eaLnBrk="1" hangingPunct="1">
              <a:spcBef>
                <a:spcPct val="30000"/>
              </a:spcBef>
              <a:spcAft>
                <a:spcPct val="30000"/>
              </a:spcAft>
              <a:defRPr/>
            </a:pPr>
            <a:r>
              <a:rPr lang="en-US" sz="1800"/>
              <a:t>Risk</a:t>
            </a:r>
          </a:p>
          <a:p>
            <a:pPr marL="338138" indent="-338138" eaLnBrk="1" hangingPunct="1">
              <a:spcBef>
                <a:spcPct val="30000"/>
              </a:spcBef>
              <a:spcAft>
                <a:spcPct val="30000"/>
              </a:spcAft>
              <a:defRPr/>
            </a:pPr>
            <a:r>
              <a:rPr lang="en-US" sz="2000">
                <a:solidFill>
                  <a:srgbClr val="FFFF00"/>
                </a:solidFill>
              </a:rPr>
              <a:t>Peer review by National Academy of Sciences and ASCE</a:t>
            </a:r>
          </a:p>
          <a:p>
            <a:pPr marL="338138" indent="-338138" eaLnBrk="1" hangingPunct="1">
              <a:spcBef>
                <a:spcPct val="30000"/>
              </a:spcBef>
              <a:spcAft>
                <a:spcPct val="30000"/>
              </a:spcAft>
              <a:defRPr/>
            </a:pPr>
            <a:r>
              <a:rPr lang="en-US" sz="2000">
                <a:solidFill>
                  <a:srgbClr val="FFFF00"/>
                </a:solidFill>
              </a:rPr>
              <a:t>Draft report June 2006</a:t>
            </a:r>
          </a:p>
          <a:p>
            <a:pPr marL="338138" indent="-338138" eaLnBrk="1" hangingPunct="1">
              <a:spcBef>
                <a:spcPct val="30000"/>
              </a:spcBef>
              <a:spcAft>
                <a:spcPct val="30000"/>
              </a:spcAft>
              <a:defRPr/>
            </a:pPr>
            <a:r>
              <a:rPr lang="en-US" sz="2000">
                <a:solidFill>
                  <a:srgbClr val="FFFF00"/>
                </a:solidFill>
              </a:rPr>
              <a:t>Final report released spring 2009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2C6D7F9-C218-4E41-8080-15AB9A414CB4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83456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74638"/>
            <a:ext cx="8839200" cy="814387"/>
          </a:xfrm>
        </p:spPr>
        <p:txBody>
          <a:bodyPr/>
          <a:lstStyle/>
          <a:p>
            <a:pPr eaLnBrk="1" hangingPunct="1">
              <a:defRPr/>
            </a:pPr>
            <a:r>
              <a:rPr lang="en-US" sz="2600" dirty="0" smtClean="0"/>
              <a:t>Hurricane Protection Decision Chronology </a:t>
            </a:r>
            <a:r>
              <a:rPr lang="en-US" sz="2600" dirty="0"/>
              <a:t>Findings: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2400" i="1" dirty="0"/>
              <a:t>Key Decision Influences</a:t>
            </a:r>
            <a:endParaRPr lang="en-US" sz="2800" i="1" dirty="0"/>
          </a:p>
        </p:txBody>
      </p:sp>
      <p:pic>
        <p:nvPicPr>
          <p:cNvPr id="1038" name="Picture 3" descr="MCj0230740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3810000"/>
            <a:ext cx="2286000" cy="160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Text Box 4"/>
          <p:cNvSpPr txBox="1">
            <a:spLocks noChangeArrowheads="1"/>
          </p:cNvSpPr>
          <p:nvPr/>
        </p:nvSpPr>
        <p:spPr bwMode="auto">
          <a:xfrm>
            <a:off x="1893888" y="1285875"/>
            <a:ext cx="5338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CC0000"/>
                </a:solidFill>
                <a:latin typeface="Tahoma" pitchFamily="34" charset="0"/>
              </a:rPr>
              <a:t>Tyranny of Incremental Decisions</a:t>
            </a:r>
            <a:endParaRPr lang="en-US" sz="2400" b="1" i="1">
              <a:solidFill>
                <a:srgbClr val="CC0000"/>
              </a:solidFill>
              <a:latin typeface="Tahoma" pitchFamily="34" charset="0"/>
            </a:endParaRPr>
          </a:p>
        </p:txBody>
      </p:sp>
      <p:pic>
        <p:nvPicPr>
          <p:cNvPr id="1040" name="Picture 5" descr="MCPE03611_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4419600"/>
            <a:ext cx="1044575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Diagram 2"/>
          <p:cNvGraphicFramePr>
            <a:graphicFrameLocks noChangeAspect="1"/>
          </p:cNvGraphicFramePr>
          <p:nvPr>
            <p:ph sz="half" idx="2"/>
          </p:nvPr>
        </p:nvGraphicFramePr>
        <p:xfrm>
          <a:off x="838200" y="1762125"/>
          <a:ext cx="7099300" cy="4714875"/>
        </p:xfrm>
        <a:graphic>
          <a:graphicData uri="http://schemas.openxmlformats.org/drawingml/2006/compatibility">
            <com:legacyDrawing xmlns:com="http://schemas.openxmlformats.org/drawingml/2006/compatibility" spid="_x0000_s2050"/>
          </a:graphicData>
        </a:graphic>
      </p:graphicFrame>
      <p:pic>
        <p:nvPicPr>
          <p:cNvPr id="1041" name="Picture 16" descr="MCPE01844_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1676400"/>
            <a:ext cx="175260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4577" name="Text Box 17"/>
          <p:cNvSpPr txBox="1">
            <a:spLocks noChangeArrowheads="1"/>
          </p:cNvSpPr>
          <p:nvPr/>
        </p:nvSpPr>
        <p:spPr bwMode="auto">
          <a:xfrm>
            <a:off x="3276600" y="3276600"/>
            <a:ext cx="2327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i="1">
                <a:solidFill>
                  <a:srgbClr val="000000"/>
                </a:solidFill>
                <a:latin typeface="Tahoma" pitchFamily="34" charset="0"/>
              </a:rPr>
              <a:t>Shared Sensitivity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i="1">
                <a:solidFill>
                  <a:srgbClr val="000000"/>
                </a:solidFill>
                <a:latin typeface="Tahoma" pitchFamily="34" charset="0"/>
              </a:rPr>
              <a:t>to Cost Concerns</a:t>
            </a:r>
            <a:endParaRPr lang="en-US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1043" name="Oval 18"/>
          <p:cNvSpPr>
            <a:spLocks noChangeArrowheads="1"/>
          </p:cNvSpPr>
          <p:nvPr/>
        </p:nvSpPr>
        <p:spPr bwMode="auto">
          <a:xfrm>
            <a:off x="2743200" y="3124200"/>
            <a:ext cx="3429000" cy="2438400"/>
          </a:xfrm>
          <a:prstGeom prst="ellips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834579" name="Text Box 19"/>
          <p:cNvSpPr txBox="1">
            <a:spLocks noChangeArrowheads="1"/>
          </p:cNvSpPr>
          <p:nvPr/>
        </p:nvSpPr>
        <p:spPr bwMode="auto">
          <a:xfrm>
            <a:off x="3927475" y="4108450"/>
            <a:ext cx="43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=</a:t>
            </a:r>
          </a:p>
        </p:txBody>
      </p:sp>
      <p:pic>
        <p:nvPicPr>
          <p:cNvPr id="1045" name="Picture 20" descr="MCj0379679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17892">
            <a:off x="6665913" y="5289550"/>
            <a:ext cx="50323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6" name="Picture 21" descr="MCj0379679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1460467">
            <a:off x="1541463" y="5038725"/>
            <a:ext cx="525462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7" name="Picture 22" descr="MCj0379679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964476">
            <a:off x="4816475" y="2270125"/>
            <a:ext cx="5207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4583" name="Text Box 23"/>
          <p:cNvSpPr txBox="1">
            <a:spLocks noChangeArrowheads="1"/>
          </p:cNvSpPr>
          <p:nvPr/>
        </p:nvSpPr>
        <p:spPr bwMode="auto">
          <a:xfrm>
            <a:off x="3581400" y="4876800"/>
            <a:ext cx="1685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i="1">
                <a:solidFill>
                  <a:srgbClr val="000000"/>
                </a:solidFill>
                <a:latin typeface="Tahoma" pitchFamily="34" charset="0"/>
              </a:rPr>
              <a:t>Institutional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i="1">
                <a:solidFill>
                  <a:srgbClr val="000000"/>
                </a:solidFill>
                <a:latin typeface="Tahoma" pitchFamily="34" charset="0"/>
              </a:rPr>
              <a:t>Response</a:t>
            </a:r>
            <a:r>
              <a:rPr lang="en-US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2770" name="Picture 2" descr="AllPolders_Labeled2"/>
          <p:cNvPicPr>
            <a:picLocks noChangeAspect="1" noChangeArrowheads="1"/>
          </p:cNvPicPr>
          <p:nvPr/>
        </p:nvPicPr>
        <p:blipFill>
          <a:blip r:embed="rId3" cstate="print"/>
          <a:srcRect l="3345" t="8882" r="5466" b="5096"/>
          <a:stretch>
            <a:fillRect/>
          </a:stretch>
        </p:blipFill>
        <p:spPr bwMode="auto">
          <a:xfrm>
            <a:off x="3551238" y="3409950"/>
            <a:ext cx="2854325" cy="2079625"/>
          </a:xfrm>
          <a:prstGeom prst="rect">
            <a:avLst/>
          </a:prstGeom>
          <a:noFill/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403975" y="2305050"/>
            <a:ext cx="2520950" cy="2078038"/>
            <a:chOff x="2201" y="1241"/>
            <a:chExt cx="2307" cy="1912"/>
          </a:xfrm>
        </p:grpSpPr>
        <p:pic>
          <p:nvPicPr>
            <p:cNvPr id="67277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9293" t="12410" r="8745"/>
            <a:stretch>
              <a:fillRect/>
            </a:stretch>
          </p:blipFill>
          <p:spPr bwMode="auto">
            <a:xfrm>
              <a:off x="2223" y="1241"/>
              <a:ext cx="2284" cy="9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72773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 l="8432" r="8755" b="14403"/>
            <a:stretch>
              <a:fillRect/>
            </a:stretch>
          </p:blipFill>
          <p:spPr bwMode="auto">
            <a:xfrm>
              <a:off x="2201" y="2208"/>
              <a:ext cx="2307" cy="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7277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12725" y="1306513"/>
            <a:ext cx="3184525" cy="4830762"/>
          </a:xfrm>
        </p:spPr>
        <p:txBody>
          <a:bodyPr/>
          <a:lstStyle/>
          <a:p>
            <a:pPr marL="230188" indent="-230188">
              <a:spcBef>
                <a:spcPct val="120000"/>
              </a:spcBef>
            </a:pPr>
            <a:r>
              <a:rPr lang="en-US" sz="2600" i="1">
                <a:effectLst>
                  <a:outerShdw blurRad="38100" dist="38100" dir="2700000" algn="tl">
                    <a:srgbClr val="C0C0C0"/>
                  </a:outerShdw>
                </a:effectLst>
              </a:rPr>
              <a:t>Comprehensive systems approach</a:t>
            </a:r>
          </a:p>
          <a:p>
            <a:pPr marL="230188" indent="-230188">
              <a:spcBef>
                <a:spcPct val="120000"/>
              </a:spcBef>
            </a:pPr>
            <a:r>
              <a:rPr lang="en-US" sz="2600" i="1">
                <a:effectLst>
                  <a:outerShdw blurRad="38100" dist="38100" dir="2700000" algn="tl">
                    <a:srgbClr val="C0C0C0"/>
                  </a:outerShdw>
                </a:effectLst>
              </a:rPr>
              <a:t>Risk-informed decision making</a:t>
            </a:r>
          </a:p>
          <a:p>
            <a:pPr marL="230188" indent="-230188">
              <a:spcBef>
                <a:spcPct val="120000"/>
              </a:spcBef>
            </a:pPr>
            <a:r>
              <a:rPr lang="en-US" sz="2600" i="1">
                <a:effectLst>
                  <a:outerShdw blurRad="38100" dist="38100" dir="2700000" algn="tl">
                    <a:srgbClr val="C0C0C0"/>
                  </a:outerShdw>
                </a:effectLst>
              </a:rPr>
              <a:t>Communication of risk to the public</a:t>
            </a:r>
          </a:p>
          <a:p>
            <a:pPr marL="230188" indent="-230188">
              <a:spcBef>
                <a:spcPct val="120000"/>
              </a:spcBef>
            </a:pPr>
            <a:r>
              <a:rPr lang="en-US" sz="2600" i="1">
                <a:effectLst>
                  <a:outerShdw blurRad="38100" dist="38100" dir="2700000" algn="tl">
                    <a:srgbClr val="C0C0C0"/>
                  </a:outerShdw>
                </a:effectLst>
              </a:rPr>
              <a:t>Professional and technical expertise</a:t>
            </a:r>
          </a:p>
        </p:txBody>
      </p:sp>
      <p:pic>
        <p:nvPicPr>
          <p:cNvPr id="672775" name="Picture 7" descr="ERDC00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2825" y="4664075"/>
            <a:ext cx="2787650" cy="1855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7277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HSDRRS Lessons’ Learned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72777" name="Picture 9" descr="Levee_3DMap"/>
          <p:cNvPicPr>
            <a:picLocks noChangeAspect="1" noChangeArrowheads="1"/>
          </p:cNvPicPr>
          <p:nvPr/>
        </p:nvPicPr>
        <p:blipFill>
          <a:blip r:embed="rId7" cstate="print"/>
          <a:srcRect t="17476"/>
          <a:stretch>
            <a:fillRect/>
          </a:stretch>
        </p:blipFill>
        <p:spPr bwMode="auto">
          <a:xfrm>
            <a:off x="3646488" y="1101725"/>
            <a:ext cx="2932112" cy="19653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72778" name="Rectangle 10"/>
          <p:cNvSpPr>
            <a:spLocks noChangeArrowheads="1"/>
          </p:cNvSpPr>
          <p:nvPr/>
        </p:nvSpPr>
        <p:spPr bwMode="auto">
          <a:xfrm>
            <a:off x="3668712" y="3428999"/>
            <a:ext cx="1360488" cy="3540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AA91D-6519-42C0-8904-A3C53D7BCDA9}" type="slidenum">
              <a:rPr lang="en-US"/>
              <a:pPr/>
              <a:t>5</a:t>
            </a:fld>
            <a:endParaRPr lang="en-US"/>
          </a:p>
        </p:txBody>
      </p:sp>
      <p:pic>
        <p:nvPicPr>
          <p:cNvPr id="11130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6113" y="4495800"/>
            <a:ext cx="3970337" cy="20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13091" name="Rectangle 3"/>
          <p:cNvSpPr>
            <a:spLocks noGrp="1" noChangeArrowheads="1"/>
          </p:cNvSpPr>
          <p:nvPr>
            <p:ph type="title"/>
          </p:nvPr>
        </p:nvSpPr>
        <p:spPr>
          <a:xfrm>
            <a:off x="838200" y="274638"/>
            <a:ext cx="7483475" cy="814387"/>
          </a:xfrm>
        </p:spPr>
        <p:txBody>
          <a:bodyPr/>
          <a:lstStyle/>
          <a:p>
            <a:r>
              <a:rPr lang="en-US" sz="3200" dirty="0"/>
              <a:t>Hurricane Paths Considered in the Risk Analysis</a:t>
            </a:r>
          </a:p>
        </p:txBody>
      </p:sp>
      <p:sp>
        <p:nvSpPr>
          <p:cNvPr id="1113092" name="Rectangle 4"/>
          <p:cNvSpPr>
            <a:spLocks noChangeArrowheads="1"/>
          </p:cNvSpPr>
          <p:nvPr/>
        </p:nvSpPr>
        <p:spPr bwMode="auto">
          <a:xfrm>
            <a:off x="5951538" y="1409700"/>
            <a:ext cx="2871787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30188" indent="-230188">
              <a:spcBef>
                <a:spcPct val="100000"/>
              </a:spcBef>
              <a:buFont typeface="Wingdings" pitchFamily="2" charset="2"/>
              <a:buChar char="§"/>
            </a:pPr>
            <a:r>
              <a:rPr lang="en-US" sz="18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 HSDRRS Geometries</a:t>
            </a:r>
          </a:p>
          <a:p>
            <a:pPr marL="512763" lvl="1" indent="-168275">
              <a:lnSpc>
                <a:spcPct val="30000"/>
              </a:lnSpc>
              <a:spcBef>
                <a:spcPct val="100000"/>
              </a:spcBef>
              <a:buSzPct val="75000"/>
              <a:buFont typeface="Arial" charset="0"/>
              <a:buChar char="►"/>
            </a:pPr>
            <a:r>
              <a:rPr lang="en-US" sz="16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Pre-Katrina</a:t>
            </a:r>
          </a:p>
          <a:p>
            <a:pPr marL="512763" lvl="1" indent="-168275">
              <a:lnSpc>
                <a:spcPct val="30000"/>
              </a:lnSpc>
              <a:spcBef>
                <a:spcPct val="100000"/>
              </a:spcBef>
              <a:buSzPct val="75000"/>
              <a:buFont typeface="Arial" charset="0"/>
              <a:buChar char="►"/>
            </a:pPr>
            <a:r>
              <a:rPr lang="en-US" sz="16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Current (1 June 07)</a:t>
            </a:r>
          </a:p>
          <a:p>
            <a:pPr marL="512763" lvl="1" indent="-168275">
              <a:lnSpc>
                <a:spcPct val="30000"/>
              </a:lnSpc>
              <a:spcBef>
                <a:spcPct val="100000"/>
              </a:spcBef>
              <a:buSzPct val="75000"/>
              <a:buFont typeface="Arial" charset="0"/>
              <a:buChar char="►"/>
            </a:pPr>
            <a:r>
              <a:rPr lang="en-US" sz="16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100-year LOP (~2011)</a:t>
            </a:r>
          </a:p>
          <a:p>
            <a:pPr marL="230188" indent="-230188">
              <a:spcBef>
                <a:spcPct val="100000"/>
              </a:spcBef>
              <a:buFont typeface="Wingdings" pitchFamily="2" charset="2"/>
              <a:buChar char="§"/>
            </a:pPr>
            <a:r>
              <a:rPr lang="en-US" sz="18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152 storms</a:t>
            </a:r>
          </a:p>
          <a:p>
            <a:pPr marL="512763" lvl="1" indent="-168275">
              <a:lnSpc>
                <a:spcPct val="30000"/>
              </a:lnSpc>
              <a:spcBef>
                <a:spcPct val="100000"/>
              </a:spcBef>
              <a:buSzPct val="75000"/>
              <a:buFont typeface="Arial" charset="0"/>
              <a:buChar char="►"/>
            </a:pPr>
            <a:r>
              <a:rPr lang="en-US" sz="16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25 yr to 5,000+ yr</a:t>
            </a:r>
          </a:p>
          <a:p>
            <a:pPr marL="230188" indent="-230188">
              <a:spcBef>
                <a:spcPct val="100000"/>
              </a:spcBef>
              <a:buFont typeface="Wingdings" pitchFamily="2" charset="2"/>
              <a:buChar char="§"/>
            </a:pPr>
            <a:r>
              <a:rPr lang="en-US" sz="18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350+ features</a:t>
            </a:r>
          </a:p>
          <a:p>
            <a:pPr marL="512763" lvl="1" indent="-168275">
              <a:lnSpc>
                <a:spcPct val="30000"/>
              </a:lnSpc>
              <a:spcBef>
                <a:spcPct val="100000"/>
              </a:spcBef>
              <a:buSzPct val="75000"/>
              <a:buFont typeface="Arial" charset="0"/>
              <a:buChar char="►"/>
            </a:pPr>
            <a:r>
              <a:rPr lang="en-US" sz="16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Floodwalls</a:t>
            </a:r>
          </a:p>
          <a:p>
            <a:pPr marL="512763" lvl="1" indent="-168275">
              <a:lnSpc>
                <a:spcPct val="30000"/>
              </a:lnSpc>
              <a:spcBef>
                <a:spcPct val="100000"/>
              </a:spcBef>
              <a:buSzPct val="75000"/>
              <a:buFont typeface="Arial" charset="0"/>
              <a:buChar char="►"/>
            </a:pPr>
            <a:r>
              <a:rPr lang="en-US" sz="16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Levees</a:t>
            </a:r>
          </a:p>
          <a:p>
            <a:pPr marL="512763" lvl="1" indent="-168275">
              <a:lnSpc>
                <a:spcPct val="30000"/>
              </a:lnSpc>
              <a:spcBef>
                <a:spcPct val="100000"/>
              </a:spcBef>
              <a:buSzPct val="75000"/>
              <a:buFont typeface="Arial" charset="0"/>
              <a:buChar char="►"/>
            </a:pPr>
            <a:r>
              <a:rPr lang="en-US" sz="16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Pumps Stations</a:t>
            </a:r>
          </a:p>
          <a:p>
            <a:pPr marL="230188" indent="-230188">
              <a:spcBef>
                <a:spcPct val="100000"/>
              </a:spcBef>
              <a:buSzPct val="120000"/>
              <a:buFont typeface="Arial" charset="0"/>
              <a:buChar char="→"/>
            </a:pPr>
            <a:r>
              <a:rPr lang="en-US" sz="18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62,928 Hurricane  </a:t>
            </a:r>
          </a:p>
          <a:p>
            <a:pPr marL="230188" indent="-230188">
              <a:lnSpc>
                <a:spcPct val="0"/>
              </a:lnSpc>
              <a:spcBef>
                <a:spcPct val="100000"/>
              </a:spcBef>
              <a:buSzPct val="120000"/>
              <a:buFont typeface="Arial" charset="0"/>
              <a:buNone/>
            </a:pPr>
            <a:r>
              <a:rPr 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  Hydrographs</a:t>
            </a:r>
            <a:r>
              <a:rPr lang="en-US" sz="18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1113094" name="Picture 6"/>
          <p:cNvPicPr>
            <a:picLocks noChangeAspect="1" noChangeArrowheads="1"/>
          </p:cNvPicPr>
          <p:nvPr/>
        </p:nvPicPr>
        <p:blipFill>
          <a:blip r:embed="rId4" cstate="print"/>
          <a:srcRect l="9293" t="12410" r="8745"/>
          <a:stretch>
            <a:fillRect/>
          </a:stretch>
        </p:blipFill>
        <p:spPr bwMode="auto">
          <a:xfrm>
            <a:off x="169863" y="1189038"/>
            <a:ext cx="4324350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13095" name="Picture 7"/>
          <p:cNvPicPr>
            <a:picLocks noChangeAspect="1" noChangeArrowheads="1"/>
          </p:cNvPicPr>
          <p:nvPr/>
        </p:nvPicPr>
        <p:blipFill>
          <a:blip r:embed="rId5" cstate="print"/>
          <a:srcRect l="9154" r="8755" b="14403"/>
          <a:stretch>
            <a:fillRect/>
          </a:stretch>
        </p:blipFill>
        <p:spPr bwMode="auto">
          <a:xfrm>
            <a:off x="166688" y="3105150"/>
            <a:ext cx="432911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2370" name="Picture 2" descr="LPV105leveedesign"/>
          <p:cNvPicPr>
            <a:picLocks noChangeAspect="1" noChangeArrowheads="1"/>
          </p:cNvPicPr>
          <p:nvPr/>
        </p:nvPicPr>
        <p:blipFill>
          <a:blip r:embed="rId2" cstate="print"/>
          <a:srcRect b="6377"/>
          <a:stretch>
            <a:fillRect/>
          </a:stretch>
        </p:blipFill>
        <p:spPr bwMode="auto">
          <a:xfrm>
            <a:off x="7961313" y="5294313"/>
            <a:ext cx="1071562" cy="1325562"/>
          </a:xfrm>
          <a:prstGeom prst="rect">
            <a:avLst/>
          </a:prstGeom>
          <a:noFill/>
        </p:spPr>
      </p:pic>
      <p:sp>
        <p:nvSpPr>
          <p:cNvPr id="1082371" name="Text Box 3"/>
          <p:cNvSpPr txBox="1">
            <a:spLocks noChangeArrowheads="1"/>
          </p:cNvSpPr>
          <p:nvPr/>
        </p:nvSpPr>
        <p:spPr bwMode="auto">
          <a:xfrm>
            <a:off x="1938338" y="1200150"/>
            <a:ext cx="5243512" cy="6508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50000">
                <a:srgbClr val="3399FF">
                  <a:gamma/>
                  <a:tint val="0"/>
                  <a:invGamma/>
                </a:srgbClr>
              </a:gs>
              <a:gs pos="100000">
                <a:srgbClr val="3399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Prob (Hurricane Characteristics &amp; Tracks)</a:t>
            </a:r>
          </a:p>
          <a:p>
            <a:pPr algn="ctr"/>
            <a:r>
              <a:rPr lang="en-US" sz="1600" i="1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(including climate variability)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686050" y="2266950"/>
            <a:ext cx="3748088" cy="825500"/>
            <a:chOff x="1897" y="1458"/>
            <a:chExt cx="2361" cy="520"/>
          </a:xfrm>
        </p:grpSpPr>
        <p:pic>
          <p:nvPicPr>
            <p:cNvPr id="1082373" name="Picture 5" descr="93134main_Ivan0915t"/>
            <p:cNvPicPr>
              <a:picLocks noChangeAspect="1" noChangeArrowheads="1"/>
            </p:cNvPicPr>
            <p:nvPr/>
          </p:nvPicPr>
          <p:blipFill>
            <a:blip r:embed="rId3" cstate="print">
              <a:lum bright="-6000"/>
            </a:blip>
            <a:srcRect l="16000" t="49792" r="55040" b="17128"/>
            <a:stretch>
              <a:fillRect/>
            </a:stretch>
          </p:blipFill>
          <p:spPr bwMode="auto">
            <a:xfrm>
              <a:off x="1900" y="1458"/>
              <a:ext cx="2358" cy="5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082374" name="Text Box 6"/>
            <p:cNvSpPr txBox="1">
              <a:spLocks noChangeArrowheads="1"/>
            </p:cNvSpPr>
            <p:nvPr/>
          </p:nvSpPr>
          <p:spPr bwMode="auto">
            <a:xfrm>
              <a:off x="1897" y="1508"/>
              <a:ext cx="2356" cy="4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Wind Field</a:t>
              </a:r>
            </a:p>
            <a:p>
              <a:pPr algn="ctr"/>
              <a:r>
                <a:rPr lang="en-US" sz="1800" b="1" dirty="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Planetary Boundary Layer Model</a:t>
              </a:r>
            </a:p>
          </p:txBody>
        </p:sp>
      </p:grpSp>
      <p:pic>
        <p:nvPicPr>
          <p:cNvPr id="1082375" name="Picture 7" descr="Peak95%-View2"/>
          <p:cNvPicPr>
            <a:picLocks noChangeAspect="1" noChangeArrowheads="1"/>
          </p:cNvPicPr>
          <p:nvPr/>
        </p:nvPicPr>
        <p:blipFill>
          <a:blip r:embed="rId4" cstate="print"/>
          <a:srcRect b="12355"/>
          <a:stretch>
            <a:fillRect/>
          </a:stretch>
        </p:blipFill>
        <p:spPr bwMode="auto">
          <a:xfrm>
            <a:off x="503238" y="3230563"/>
            <a:ext cx="3184525" cy="1219200"/>
          </a:xfrm>
          <a:prstGeom prst="rect">
            <a:avLst/>
          </a:prstGeom>
          <a:noFill/>
        </p:spPr>
      </p:pic>
      <p:pic>
        <p:nvPicPr>
          <p:cNvPr id="1082376" name="Picture 8"/>
          <p:cNvPicPr>
            <a:picLocks noChangeAspect="1" noChangeArrowheads="1"/>
          </p:cNvPicPr>
          <p:nvPr/>
        </p:nvPicPr>
        <p:blipFill>
          <a:blip r:embed="rId5" cstate="print"/>
          <a:srcRect r="28345" b="17368"/>
          <a:stretch>
            <a:fillRect/>
          </a:stretch>
        </p:blipFill>
        <p:spPr bwMode="auto">
          <a:xfrm>
            <a:off x="5410200" y="3298825"/>
            <a:ext cx="234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82377" name="Text Box 9"/>
          <p:cNvSpPr txBox="1">
            <a:spLocks noChangeArrowheads="1"/>
          </p:cNvSpPr>
          <p:nvPr/>
        </p:nvSpPr>
        <p:spPr bwMode="auto">
          <a:xfrm>
            <a:off x="2568575" y="3775075"/>
            <a:ext cx="1100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8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Surge Models</a:t>
            </a:r>
          </a:p>
        </p:txBody>
      </p:sp>
      <p:sp>
        <p:nvSpPr>
          <p:cNvPr id="1082378" name="Text Box 10"/>
          <p:cNvSpPr txBox="1">
            <a:spLocks noChangeArrowheads="1"/>
          </p:cNvSpPr>
          <p:nvPr/>
        </p:nvSpPr>
        <p:spPr bwMode="auto">
          <a:xfrm>
            <a:off x="7596188" y="3619500"/>
            <a:ext cx="1193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800" b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Wave Models</a:t>
            </a:r>
          </a:p>
        </p:txBody>
      </p:sp>
      <p:sp>
        <p:nvSpPr>
          <p:cNvPr id="1082379" name="Text Box 11"/>
          <p:cNvSpPr txBox="1">
            <a:spLocks noChangeArrowheads="1"/>
          </p:cNvSpPr>
          <p:nvPr/>
        </p:nvSpPr>
        <p:spPr bwMode="auto">
          <a:xfrm>
            <a:off x="4049713" y="3849688"/>
            <a:ext cx="1025525" cy="6508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50000">
                <a:srgbClr val="3399FF">
                  <a:gamma/>
                  <a:tint val="0"/>
                  <a:invGamma/>
                </a:srgbClr>
              </a:gs>
              <a:gs pos="100000">
                <a:srgbClr val="3399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800" b="1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Model Output</a:t>
            </a:r>
          </a:p>
        </p:txBody>
      </p:sp>
      <p:sp>
        <p:nvSpPr>
          <p:cNvPr id="1082380" name="Text Box 12"/>
          <p:cNvSpPr txBox="1">
            <a:spLocks noChangeArrowheads="1"/>
          </p:cNvSpPr>
          <p:nvPr/>
        </p:nvSpPr>
        <p:spPr bwMode="auto">
          <a:xfrm>
            <a:off x="1944688" y="4924425"/>
            <a:ext cx="5235575" cy="376238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50000">
                <a:srgbClr val="3399FF">
                  <a:gamma/>
                  <a:tint val="0"/>
                  <a:invGamma/>
                </a:srgbClr>
              </a:gs>
              <a:gs pos="100000">
                <a:srgbClr val="3399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800" b="1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 Time History of Surge and Waves by Location</a:t>
            </a:r>
          </a:p>
        </p:txBody>
      </p:sp>
      <p:pic>
        <p:nvPicPr>
          <p:cNvPr id="1082381" name="Picture 13" descr="Hydrograph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6100" y="5446713"/>
            <a:ext cx="1981200" cy="1108075"/>
          </a:xfrm>
          <a:prstGeom prst="rect">
            <a:avLst/>
          </a:prstGeom>
          <a:noFill/>
        </p:spPr>
      </p:pic>
      <p:pic>
        <p:nvPicPr>
          <p:cNvPr id="1082382" name="Picture 14"/>
          <p:cNvPicPr>
            <a:picLocks noChangeAspect="1" noChangeArrowheads="1"/>
          </p:cNvPicPr>
          <p:nvPr/>
        </p:nvPicPr>
        <p:blipFill>
          <a:blip r:embed="rId7" cstate="print"/>
          <a:srcRect l="7863" r="6451" b="1076"/>
          <a:stretch>
            <a:fillRect/>
          </a:stretch>
        </p:blipFill>
        <p:spPr bwMode="auto">
          <a:xfrm>
            <a:off x="7264400" y="1122363"/>
            <a:ext cx="1630363" cy="1411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82383" name="Picture 15" descr="Hurricane_Katrina_August_28_2005_NASA"/>
          <p:cNvPicPr>
            <a:picLocks noChangeAspect="1" noChangeArrowheads="1"/>
          </p:cNvPicPr>
          <p:nvPr/>
        </p:nvPicPr>
        <p:blipFill>
          <a:blip r:embed="rId8" cstate="print"/>
          <a:srcRect l="5058" t="3572" b="17857"/>
          <a:stretch>
            <a:fillRect/>
          </a:stretch>
        </p:blipFill>
        <p:spPr bwMode="auto">
          <a:xfrm>
            <a:off x="644525" y="1211263"/>
            <a:ext cx="1208088" cy="1289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82384" name="Rectangle 16"/>
          <p:cNvSpPr>
            <a:spLocks noChangeArrowheads="1"/>
          </p:cNvSpPr>
          <p:nvPr/>
        </p:nvSpPr>
        <p:spPr bwMode="auto">
          <a:xfrm>
            <a:off x="2609850" y="5762625"/>
            <a:ext cx="3908425" cy="485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50000">
                <a:srgbClr val="3399FF">
                  <a:gamma/>
                  <a:tint val="0"/>
                  <a:invGamma/>
                </a:srgbClr>
              </a:gs>
              <a:gs pos="100000">
                <a:srgbClr val="3399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1400" b="1">
                <a:effectLst>
                  <a:outerShdw blurRad="38100" dist="38100" dir="2700000" algn="tl">
                    <a:srgbClr val="FFFFFF"/>
                  </a:outerShdw>
                </a:effectLst>
              </a:rPr>
              <a:t>Frequency curves – Stillwater Elevations, Wave height, wave period (1%, 0.2%, etc)</a:t>
            </a:r>
          </a:p>
        </p:txBody>
      </p:sp>
      <p:sp>
        <p:nvSpPr>
          <p:cNvPr id="1082385" name="Rectangle 17"/>
          <p:cNvSpPr>
            <a:spLocks noChangeArrowheads="1"/>
          </p:cNvSpPr>
          <p:nvPr/>
        </p:nvSpPr>
        <p:spPr bwMode="auto">
          <a:xfrm>
            <a:off x="7081838" y="5765800"/>
            <a:ext cx="1046162" cy="485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50000">
                <a:srgbClr val="3399FF">
                  <a:gamma/>
                  <a:tint val="0"/>
                  <a:invGamma/>
                </a:srgbClr>
              </a:gs>
              <a:gs pos="100000">
                <a:srgbClr val="3399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1400" b="1">
                <a:effectLst>
                  <a:outerShdw blurRad="38100" dist="38100" dir="2700000" algn="tl">
                    <a:srgbClr val="FFFFFF"/>
                  </a:outerShdw>
                </a:effectLst>
              </a:rPr>
              <a:t>USACE Designs</a:t>
            </a:r>
          </a:p>
        </p:txBody>
      </p:sp>
      <p:sp>
        <p:nvSpPr>
          <p:cNvPr id="1082386" name="AutoShape 18"/>
          <p:cNvSpPr>
            <a:spLocks noChangeArrowheads="1"/>
          </p:cNvSpPr>
          <p:nvPr/>
        </p:nvSpPr>
        <p:spPr bwMode="auto">
          <a:xfrm rot="5400000">
            <a:off x="4391026" y="1949450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2387" name="AutoShape 19"/>
          <p:cNvSpPr>
            <a:spLocks noChangeArrowheads="1"/>
          </p:cNvSpPr>
          <p:nvPr/>
        </p:nvSpPr>
        <p:spPr bwMode="auto">
          <a:xfrm>
            <a:off x="6646863" y="5913438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2388" name="AutoShape 20"/>
          <p:cNvSpPr>
            <a:spLocks noChangeArrowheads="1"/>
          </p:cNvSpPr>
          <p:nvPr/>
        </p:nvSpPr>
        <p:spPr bwMode="auto">
          <a:xfrm rot="5400000">
            <a:off x="4386263" y="5408612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2389" name="AutoShape 21"/>
          <p:cNvSpPr>
            <a:spLocks noChangeArrowheads="1"/>
          </p:cNvSpPr>
          <p:nvPr/>
        </p:nvSpPr>
        <p:spPr bwMode="auto">
          <a:xfrm rot="5400000">
            <a:off x="4384676" y="4598987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2390" name="AutoShape 22"/>
          <p:cNvSpPr>
            <a:spLocks noChangeArrowheads="1"/>
          </p:cNvSpPr>
          <p:nvPr/>
        </p:nvSpPr>
        <p:spPr bwMode="auto">
          <a:xfrm rot="3547672">
            <a:off x="4995863" y="3230562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2391" name="AutoShape 23"/>
          <p:cNvSpPr>
            <a:spLocks noChangeArrowheads="1"/>
          </p:cNvSpPr>
          <p:nvPr/>
        </p:nvSpPr>
        <p:spPr bwMode="auto">
          <a:xfrm rot="7266529">
            <a:off x="3751263" y="3230562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2392" name="AutoShape 24"/>
          <p:cNvSpPr>
            <a:spLocks noChangeArrowheads="1"/>
          </p:cNvSpPr>
          <p:nvPr/>
        </p:nvSpPr>
        <p:spPr bwMode="auto">
          <a:xfrm rot="3547672">
            <a:off x="2987676" y="4564062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2393" name="AutoShape 25"/>
          <p:cNvSpPr>
            <a:spLocks noChangeArrowheads="1"/>
          </p:cNvSpPr>
          <p:nvPr/>
        </p:nvSpPr>
        <p:spPr bwMode="auto">
          <a:xfrm rot="7266529">
            <a:off x="5765801" y="4565650"/>
            <a:ext cx="355600" cy="219075"/>
          </a:xfrm>
          <a:prstGeom prst="rightArrow">
            <a:avLst>
              <a:gd name="adj1" fmla="val 40583"/>
              <a:gd name="adj2" fmla="val 69572"/>
            </a:avLst>
          </a:prstGeom>
          <a:gradFill rotWithShape="1">
            <a:gsLst>
              <a:gs pos="0">
                <a:srgbClr val="00FF99"/>
              </a:gs>
              <a:gs pos="100000">
                <a:srgbClr val="3399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2394" name="Rectangle 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From Modeling to Designs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14387"/>
          </a:xfrm>
        </p:spPr>
        <p:txBody>
          <a:bodyPr/>
          <a:lstStyle/>
          <a:p>
            <a:r>
              <a:rPr lang="en-US" dirty="0" smtClean="0"/>
              <a:t>HSDRRS System Status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5248D4-0AB3-4318-AD26-513BC9EAFCD5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58372" name="Picture 4" descr="\\mvd\mvn\TFHope\BATTLE CAPTAIN\maps\Overview_of_2010_Storm_Vulnerability_Ed_1_0_feather_Page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941294"/>
            <a:ext cx="9144000" cy="59167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Hurricane Katrina Storm Surge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5248D4-0AB3-4318-AD26-513BC9EAFCD5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3076" name="Picture 4" descr="C:\Documents and Settings\b2tfhews\My Documents\My Pictures\Wall of water -Levee after Kart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222467"/>
            <a:ext cx="5372101" cy="317833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074" name="Picture 2" descr="C:\Documents and Settings\b2tfhews\My Documents\My Pictures\Wall of water during Karti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799" y="1143000"/>
            <a:ext cx="4569883" cy="342900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3"/>
          <p:cNvGraphicFramePr>
            <a:graphicFrameLocks noChangeAspect="1"/>
          </p:cNvGraphicFramePr>
          <p:nvPr/>
        </p:nvGraphicFramePr>
        <p:xfrm>
          <a:off x="482600" y="381000"/>
          <a:ext cx="8161338" cy="6433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75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998E513-79D0-473B-9A32-B04D77DD675E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230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Buying Down </a:t>
            </a:r>
            <a:r>
              <a:rPr lang="en-US" dirty="0" smtClean="0"/>
              <a:t>Risk: </a:t>
            </a:r>
            <a:br>
              <a:rPr lang="en-US" dirty="0" smtClean="0"/>
            </a:br>
            <a:r>
              <a:rPr lang="en-US" sz="3200" b="0" i="1" dirty="0" smtClean="0"/>
              <a:t>Shared Responsibility</a:t>
            </a:r>
            <a:endParaRPr lang="en-US" b="0" i="1" dirty="0"/>
          </a:p>
        </p:txBody>
      </p:sp>
      <p:sp>
        <p:nvSpPr>
          <p:cNvPr id="3077" name="Text Box 4"/>
          <p:cNvSpPr txBox="1">
            <a:spLocks noChangeArrowheads="1"/>
          </p:cNvSpPr>
          <p:nvPr/>
        </p:nvSpPr>
        <p:spPr bwMode="auto">
          <a:xfrm>
            <a:off x="1677988" y="3770161"/>
            <a:ext cx="18430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358900">
              <a:spcBef>
                <a:spcPct val="50000"/>
              </a:spcBef>
            </a:pPr>
            <a:r>
              <a:rPr lang="en-US" sz="6000" b="1" dirty="0">
                <a:latin typeface="Tahoma" pitchFamily="34" charset="0"/>
              </a:rPr>
              <a:t>Risk</a:t>
            </a:r>
          </a:p>
        </p:txBody>
      </p:sp>
      <p:sp>
        <p:nvSpPr>
          <p:cNvPr id="3078" name="Text Box 5"/>
          <p:cNvSpPr txBox="1">
            <a:spLocks noChangeArrowheads="1"/>
          </p:cNvSpPr>
          <p:nvPr/>
        </p:nvSpPr>
        <p:spPr bwMode="auto">
          <a:xfrm>
            <a:off x="698500" y="1276170"/>
            <a:ext cx="8588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358900">
              <a:spcBef>
                <a:spcPct val="50000"/>
              </a:spcBef>
            </a:pPr>
            <a:r>
              <a:rPr lang="en-US" sz="1200" b="1" dirty="0">
                <a:latin typeface="Tahoma" pitchFamily="34" charset="0"/>
              </a:rPr>
              <a:t>Initial Risk</a:t>
            </a:r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1512888" y="1665107"/>
            <a:ext cx="210026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358900">
              <a:spcBef>
                <a:spcPct val="50000"/>
              </a:spcBef>
            </a:pPr>
            <a:r>
              <a:rPr lang="en-US" sz="1200" b="1" dirty="0">
                <a:latin typeface="Tahoma" pitchFamily="34" charset="0"/>
              </a:rPr>
              <a:t>Zoning / Building Codes</a:t>
            </a:r>
          </a:p>
        </p:txBody>
      </p:sp>
      <p:sp>
        <p:nvSpPr>
          <p:cNvPr id="3080" name="Text Box 7"/>
          <p:cNvSpPr txBox="1">
            <a:spLocks noChangeArrowheads="1"/>
          </p:cNvSpPr>
          <p:nvPr/>
        </p:nvSpPr>
        <p:spPr bwMode="auto">
          <a:xfrm>
            <a:off x="2308225" y="2077857"/>
            <a:ext cx="29035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358900">
              <a:spcBef>
                <a:spcPct val="50000"/>
              </a:spcBef>
            </a:pPr>
            <a:r>
              <a:rPr lang="en-US" sz="1200" b="1" dirty="0">
                <a:latin typeface="Tahoma" pitchFamily="34" charset="0"/>
              </a:rPr>
              <a:t>Coastal Protection and Restoration</a:t>
            </a:r>
          </a:p>
        </p:txBody>
      </p:sp>
      <p:sp>
        <p:nvSpPr>
          <p:cNvPr id="3081" name="Text Box 8"/>
          <p:cNvSpPr txBox="1">
            <a:spLocks noChangeArrowheads="1"/>
          </p:cNvSpPr>
          <p:nvPr/>
        </p:nvSpPr>
        <p:spPr bwMode="auto">
          <a:xfrm>
            <a:off x="3048000" y="2455682"/>
            <a:ext cx="874713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358900">
              <a:spcBef>
                <a:spcPct val="50000"/>
              </a:spcBef>
            </a:pPr>
            <a:r>
              <a:rPr lang="en-US" sz="1200" b="1" dirty="0">
                <a:latin typeface="Tahoma" pitchFamily="34" charset="0"/>
              </a:rPr>
              <a:t>Outreach</a:t>
            </a:r>
          </a:p>
        </p:txBody>
      </p:sp>
      <p:sp>
        <p:nvSpPr>
          <p:cNvPr id="3082" name="Text Box 9"/>
          <p:cNvSpPr txBox="1">
            <a:spLocks noChangeArrowheads="1"/>
          </p:cNvSpPr>
          <p:nvPr/>
        </p:nvSpPr>
        <p:spPr bwMode="auto">
          <a:xfrm>
            <a:off x="3803650" y="2835779"/>
            <a:ext cx="14049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358900">
              <a:spcBef>
                <a:spcPct val="50000"/>
              </a:spcBef>
            </a:pPr>
            <a:r>
              <a:rPr lang="en-US" sz="1200" b="1" dirty="0">
                <a:latin typeface="Tahoma" pitchFamily="34" charset="0"/>
              </a:rPr>
              <a:t>Evacuation Plan</a:t>
            </a:r>
          </a:p>
        </p:txBody>
      </p:sp>
      <p:sp>
        <p:nvSpPr>
          <p:cNvPr id="3083" name="Text Box 10"/>
          <p:cNvSpPr txBox="1">
            <a:spLocks noChangeArrowheads="1"/>
          </p:cNvSpPr>
          <p:nvPr/>
        </p:nvSpPr>
        <p:spPr bwMode="auto">
          <a:xfrm>
            <a:off x="4633913" y="3221323"/>
            <a:ext cx="79375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358900">
              <a:spcBef>
                <a:spcPct val="50000"/>
              </a:spcBef>
            </a:pPr>
            <a:r>
              <a:rPr lang="en-US" sz="1200" b="1" dirty="0">
                <a:latin typeface="Tahoma" pitchFamily="34" charset="0"/>
              </a:rPr>
              <a:t>Insurance</a:t>
            </a:r>
          </a:p>
        </p:txBody>
      </p:sp>
      <p:sp>
        <p:nvSpPr>
          <p:cNvPr id="3084" name="Text Box 11"/>
          <p:cNvSpPr txBox="1">
            <a:spLocks noChangeArrowheads="1"/>
          </p:cNvSpPr>
          <p:nvPr/>
        </p:nvSpPr>
        <p:spPr bwMode="auto">
          <a:xfrm>
            <a:off x="5356225" y="3641108"/>
            <a:ext cx="2625725" cy="184666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358900">
              <a:spcBef>
                <a:spcPct val="50000"/>
              </a:spcBef>
            </a:pPr>
            <a:r>
              <a:rPr lang="en-US" sz="1200" b="1" dirty="0">
                <a:latin typeface="Tahoma" pitchFamily="34" charset="0"/>
              </a:rPr>
              <a:t>Levees / Floodwalls / Structures</a:t>
            </a:r>
          </a:p>
        </p:txBody>
      </p:sp>
      <p:sp>
        <p:nvSpPr>
          <p:cNvPr id="3085" name="Text Box 12"/>
          <p:cNvSpPr txBox="1">
            <a:spLocks noChangeArrowheads="1"/>
          </p:cNvSpPr>
          <p:nvPr/>
        </p:nvSpPr>
        <p:spPr bwMode="auto">
          <a:xfrm>
            <a:off x="6945313" y="4679799"/>
            <a:ext cx="12350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358900">
              <a:spcBef>
                <a:spcPct val="50000"/>
              </a:spcBef>
            </a:pPr>
            <a:r>
              <a:rPr lang="en-US" sz="2000" b="1">
                <a:latin typeface="Tahoma" pitchFamily="34" charset="0"/>
              </a:rPr>
              <a:t>Residual Risk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PPT_Master_Slide_Template (2)">
  <a:themeElements>
    <a:clrScheme name="1_PPT_Master_Slide_Template (2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PPT_Master_Slide_Template (2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FF99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FF99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PT_Master_Slide_Template (2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_Master_Slide_Template (2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_Master_Slide_Template (2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_Master_Slide_Template (2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_Master_Slide_Template (2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_Master_Slide_Template (2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PT_Master_Slide_Template (2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PT_Master_Slide_Template (2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PT_Master_Slide_Template (2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PT_Master_Slide_Template (2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PT_Master_Slide_Template (2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PT_Master_Slide_Template (2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1_Slide Master">
  <a:themeElements>
    <a:clrScheme name="2_Slide 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Slide 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Slid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lide 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lide 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lide 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lide 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lide 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lide 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lide 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lide 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lide 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lide 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lide 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2_Slide Master">
  <a:themeElements>
    <a:clrScheme name="Slide 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Slide Master">
  <a:themeElements>
    <a:clrScheme name="4_Slide 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Slide 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Slid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lide 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lide 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lide 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lide 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lide 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lide 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lide 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lide 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lide 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lide 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lide 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346</Words>
  <Application>Microsoft Office PowerPoint</Application>
  <PresentationFormat>On-screen Show (4:3)</PresentationFormat>
  <Paragraphs>112</Paragraphs>
  <Slides>12</Slides>
  <Notes>4</Notes>
  <HiddenSlides>3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2_PPT_Master_Slide_Template (2)</vt:lpstr>
      <vt:lpstr>11_Slide Master</vt:lpstr>
      <vt:lpstr>12_Slide Master</vt:lpstr>
      <vt:lpstr>4_Slide Master</vt:lpstr>
      <vt:lpstr>Greater New Orleans Hurricane and Storm Damage Risk Reduction System    John Grieshaber, PhD, P.E. Deputy for Execution Support Hurricane Protection Office U.S. Army Corps of Engineers    October 25, 2010</vt:lpstr>
      <vt:lpstr>IPET – Interagency Performance  Evaluation Task Force</vt:lpstr>
      <vt:lpstr>Hurricane Protection Decision Chronology Findings: Key Decision Influences</vt:lpstr>
      <vt:lpstr>HSDRRS Lessons’ Learned</vt:lpstr>
      <vt:lpstr>Hurricane Paths Considered in the Risk Analysis</vt:lpstr>
      <vt:lpstr>From Modeling to Designs</vt:lpstr>
      <vt:lpstr>HSDRRS System Status</vt:lpstr>
      <vt:lpstr>Hurricane Katrina Storm Surge </vt:lpstr>
      <vt:lpstr>Buying Down Risk:  Shared Responsibility</vt:lpstr>
      <vt:lpstr>Back Up</vt:lpstr>
      <vt:lpstr>The Design Process: Levees</vt:lpstr>
      <vt:lpstr>The Design Process: Floodwalls</vt:lpstr>
    </vt:vector>
  </TitlesOfParts>
  <Company>USACE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Greater New Orleans Hurricane and Storm Damage Risk Reduction System    John Grieshaber  Hurricane Protection Office U.S. Army Corps of Engineers    October 25, 2010</dc:title>
  <dc:creator>Erich Soraghan</dc:creator>
  <cp:lastModifiedBy>b2pa9snm</cp:lastModifiedBy>
  <cp:revision>11</cp:revision>
  <dcterms:created xsi:type="dcterms:W3CDTF">2010-10-18T18:06:21Z</dcterms:created>
  <dcterms:modified xsi:type="dcterms:W3CDTF">2010-10-25T14:00:25Z</dcterms:modified>
</cp:coreProperties>
</file>