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82" r:id="rId1"/>
  </p:sldMasterIdLst>
  <p:notesMasterIdLst>
    <p:notesMasterId r:id="rId38"/>
  </p:notesMasterIdLst>
  <p:handoutMasterIdLst>
    <p:handoutMasterId r:id="rId39"/>
  </p:handoutMasterIdLst>
  <p:sldIdLst>
    <p:sldId id="1021" r:id="rId2"/>
    <p:sldId id="1249" r:id="rId3"/>
    <p:sldId id="1149" r:id="rId4"/>
    <p:sldId id="1486" r:id="rId5"/>
    <p:sldId id="1487" r:id="rId6"/>
    <p:sldId id="1375" r:id="rId7"/>
    <p:sldId id="1377" r:id="rId8"/>
    <p:sldId id="1488" r:id="rId9"/>
    <p:sldId id="1454" r:id="rId10"/>
    <p:sldId id="1453" r:id="rId11"/>
    <p:sldId id="1456" r:id="rId12"/>
    <p:sldId id="1492" r:id="rId13"/>
    <p:sldId id="1494" r:id="rId14"/>
    <p:sldId id="1495" r:id="rId15"/>
    <p:sldId id="1496" r:id="rId16"/>
    <p:sldId id="1497" r:id="rId17"/>
    <p:sldId id="1452" r:id="rId18"/>
    <p:sldId id="1478" r:id="rId19"/>
    <p:sldId id="1481" r:id="rId20"/>
    <p:sldId id="1466" r:id="rId21"/>
    <p:sldId id="1482" r:id="rId22"/>
    <p:sldId id="1485" r:id="rId23"/>
    <p:sldId id="1483" r:id="rId24"/>
    <p:sldId id="1154" r:id="rId25"/>
    <p:sldId id="1262" r:id="rId26"/>
    <p:sldId id="1264" r:id="rId27"/>
    <p:sldId id="1429" r:id="rId28"/>
    <p:sldId id="1434" r:id="rId29"/>
    <p:sldId id="1493" r:id="rId30"/>
    <p:sldId id="1437" r:id="rId31"/>
    <p:sldId id="1075" r:id="rId32"/>
    <p:sldId id="1447" r:id="rId33"/>
    <p:sldId id="1448" r:id="rId34"/>
    <p:sldId id="1450" r:id="rId35"/>
    <p:sldId id="1451" r:id="rId36"/>
    <p:sldId id="1155" r:id="rId37"/>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25A7A"/>
    <a:srgbClr val="4B9FCD"/>
    <a:srgbClr val="2B7299"/>
    <a:srgbClr val="E5F1F7"/>
    <a:srgbClr val="3691C4"/>
    <a:srgbClr val="28688C"/>
    <a:srgbClr val="D0DCE2"/>
    <a:srgbClr val="C9D6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55" autoAdjust="0"/>
    <p:restoredTop sz="89752" autoAdjust="0"/>
  </p:normalViewPr>
  <p:slideViewPr>
    <p:cSldViewPr snapToGrid="0">
      <p:cViewPr varScale="1">
        <p:scale>
          <a:sx n="61" d="100"/>
          <a:sy n="61" d="100"/>
        </p:scale>
        <p:origin x="-810" y="-84"/>
      </p:cViewPr>
      <p:guideLst>
        <p:guide orient="horz" pos="2160"/>
        <p:guide pos="2880"/>
      </p:guideLst>
    </p:cSldViewPr>
  </p:slideViewPr>
  <p:notesTextViewPr>
    <p:cViewPr>
      <p:scale>
        <a:sx n="100" d="100"/>
        <a:sy n="100" d="100"/>
      </p:scale>
      <p:origin x="0" y="0"/>
    </p:cViewPr>
  </p:notesTextViewPr>
  <p:sorterViewPr>
    <p:cViewPr>
      <p:scale>
        <a:sx n="96" d="100"/>
        <a:sy n="96" d="100"/>
      </p:scale>
      <p:origin x="0" y="0"/>
    </p:cViewPr>
  </p:sorterViewPr>
  <p:notesViewPr>
    <p:cSldViewPr snapToGrid="0">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9378" name="Rectangle 1026"/>
          <p:cNvSpPr>
            <a:spLocks noGrp="1" noChangeArrowheads="1"/>
          </p:cNvSpPr>
          <p:nvPr>
            <p:ph type="hdr" sz="quarter"/>
          </p:nvPr>
        </p:nvSpPr>
        <p:spPr bwMode="auto">
          <a:xfrm>
            <a:off x="0" y="0"/>
            <a:ext cx="2973388" cy="463550"/>
          </a:xfrm>
          <a:prstGeom prst="rect">
            <a:avLst/>
          </a:prstGeom>
          <a:noFill/>
          <a:ln w="9525">
            <a:noFill/>
            <a:miter lim="800000"/>
            <a:headEnd/>
            <a:tailEnd/>
          </a:ln>
          <a:effectLst/>
        </p:spPr>
        <p:txBody>
          <a:bodyPr vert="horz" wrap="square" lIns="91264" tIns="45632" rIns="91264" bIns="45632" numCol="1" anchor="t" anchorCtr="0" compatLnSpc="1">
            <a:prstTxWarp prst="textNoShape">
              <a:avLst/>
            </a:prstTxWarp>
          </a:bodyPr>
          <a:lstStyle>
            <a:lvl1pPr algn="l" defTabSz="912813" eaLnBrk="0" hangingPunct="0">
              <a:defRPr sz="1200"/>
            </a:lvl1pPr>
          </a:lstStyle>
          <a:p>
            <a:pPr>
              <a:defRPr/>
            </a:pPr>
            <a:endParaRPr lang="en-US"/>
          </a:p>
        </p:txBody>
      </p:sp>
      <p:sp>
        <p:nvSpPr>
          <p:cNvPr id="229379" name="Rectangle 1027"/>
          <p:cNvSpPr>
            <a:spLocks noGrp="1" noChangeArrowheads="1"/>
          </p:cNvSpPr>
          <p:nvPr>
            <p:ph type="dt" sz="quarter" idx="1"/>
          </p:nvPr>
        </p:nvSpPr>
        <p:spPr bwMode="auto">
          <a:xfrm>
            <a:off x="3883025" y="0"/>
            <a:ext cx="2973388" cy="463550"/>
          </a:xfrm>
          <a:prstGeom prst="rect">
            <a:avLst/>
          </a:prstGeom>
          <a:noFill/>
          <a:ln w="9525">
            <a:noFill/>
            <a:miter lim="800000"/>
            <a:headEnd/>
            <a:tailEnd/>
          </a:ln>
          <a:effectLst/>
        </p:spPr>
        <p:txBody>
          <a:bodyPr vert="horz" wrap="square" lIns="91264" tIns="45632" rIns="91264" bIns="45632" numCol="1" anchor="t" anchorCtr="0" compatLnSpc="1">
            <a:prstTxWarp prst="textNoShape">
              <a:avLst/>
            </a:prstTxWarp>
          </a:bodyPr>
          <a:lstStyle>
            <a:lvl1pPr algn="r" defTabSz="912813" eaLnBrk="0" hangingPunct="0">
              <a:defRPr sz="1200"/>
            </a:lvl1pPr>
          </a:lstStyle>
          <a:p>
            <a:pPr>
              <a:defRPr/>
            </a:pPr>
            <a:fld id="{CFBC70F1-7867-43E1-B137-1A0220CECFDC}" type="datetime1">
              <a:rPr lang="en-US"/>
              <a:pPr>
                <a:defRPr/>
              </a:pPr>
              <a:t>10/25/2010</a:t>
            </a:fld>
            <a:endParaRPr lang="en-US"/>
          </a:p>
        </p:txBody>
      </p:sp>
      <p:sp>
        <p:nvSpPr>
          <p:cNvPr id="229380" name="Rectangle 1028"/>
          <p:cNvSpPr>
            <a:spLocks noGrp="1" noChangeArrowheads="1"/>
          </p:cNvSpPr>
          <p:nvPr>
            <p:ph type="ftr" sz="quarter" idx="2"/>
          </p:nvPr>
        </p:nvSpPr>
        <p:spPr bwMode="auto">
          <a:xfrm>
            <a:off x="0" y="8831263"/>
            <a:ext cx="2973388" cy="463550"/>
          </a:xfrm>
          <a:prstGeom prst="rect">
            <a:avLst/>
          </a:prstGeom>
          <a:noFill/>
          <a:ln w="9525">
            <a:noFill/>
            <a:miter lim="800000"/>
            <a:headEnd/>
            <a:tailEnd/>
          </a:ln>
          <a:effectLst/>
        </p:spPr>
        <p:txBody>
          <a:bodyPr vert="horz" wrap="square" lIns="91264" tIns="45632" rIns="91264" bIns="45632" numCol="1" anchor="b" anchorCtr="0" compatLnSpc="1">
            <a:prstTxWarp prst="textNoShape">
              <a:avLst/>
            </a:prstTxWarp>
          </a:bodyPr>
          <a:lstStyle>
            <a:lvl1pPr algn="l" defTabSz="912813" eaLnBrk="0" hangingPunct="0">
              <a:defRPr sz="1200"/>
            </a:lvl1pPr>
          </a:lstStyle>
          <a:p>
            <a:pPr>
              <a:defRPr/>
            </a:pPr>
            <a:endParaRPr lang="en-US"/>
          </a:p>
        </p:txBody>
      </p:sp>
      <p:sp>
        <p:nvSpPr>
          <p:cNvPr id="229381" name="Rectangle 1029"/>
          <p:cNvSpPr>
            <a:spLocks noGrp="1" noChangeArrowheads="1"/>
          </p:cNvSpPr>
          <p:nvPr>
            <p:ph type="sldNum" sz="quarter" idx="3"/>
          </p:nvPr>
        </p:nvSpPr>
        <p:spPr bwMode="auto">
          <a:xfrm>
            <a:off x="3883025" y="8831263"/>
            <a:ext cx="2973388" cy="463550"/>
          </a:xfrm>
          <a:prstGeom prst="rect">
            <a:avLst/>
          </a:prstGeom>
          <a:noFill/>
          <a:ln w="9525">
            <a:noFill/>
            <a:miter lim="800000"/>
            <a:headEnd/>
            <a:tailEnd/>
          </a:ln>
          <a:effectLst/>
        </p:spPr>
        <p:txBody>
          <a:bodyPr vert="horz" wrap="square" lIns="91264" tIns="45632" rIns="91264" bIns="45632" numCol="1" anchor="b" anchorCtr="0" compatLnSpc="1">
            <a:prstTxWarp prst="textNoShape">
              <a:avLst/>
            </a:prstTxWarp>
          </a:bodyPr>
          <a:lstStyle>
            <a:lvl1pPr algn="r" defTabSz="912813" eaLnBrk="0" hangingPunct="0">
              <a:defRPr sz="1200"/>
            </a:lvl1pPr>
          </a:lstStyle>
          <a:p>
            <a:pPr>
              <a:defRPr/>
            </a:pPr>
            <a:fld id="{040E84A8-B9DC-4DA2-B8CF-B4D50239C98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9234" name="Rectangle 3075"/>
          <p:cNvSpPr>
            <a:spLocks noGrp="1" noRot="1" noChangeAspect="1" noChangeArrowheads="1" noTextEdit="1"/>
          </p:cNvSpPr>
          <p:nvPr>
            <p:ph type="sldImg" idx="2"/>
          </p:nvPr>
        </p:nvSpPr>
        <p:spPr bwMode="auto">
          <a:xfrm>
            <a:off x="1400175" y="582613"/>
            <a:ext cx="4059238" cy="3044825"/>
          </a:xfrm>
          <a:prstGeom prst="rect">
            <a:avLst/>
          </a:prstGeom>
          <a:noFill/>
          <a:ln w="9525" algn="ctr">
            <a:solidFill>
              <a:srgbClr val="000000"/>
            </a:solidFill>
            <a:miter lim="800000"/>
            <a:headEnd/>
            <a:tailEnd/>
          </a:ln>
        </p:spPr>
      </p:sp>
      <p:sp>
        <p:nvSpPr>
          <p:cNvPr id="3077" name="Notes Placeholder 3076"/>
          <p:cNvSpPr>
            <a:spLocks noGrp="1" noChangeArrowheads="1"/>
          </p:cNvSpPr>
          <p:nvPr>
            <p:ph type="body" sz="quarter" idx="3"/>
          </p:nvPr>
        </p:nvSpPr>
        <p:spPr bwMode="auto">
          <a:xfrm>
            <a:off x="560388" y="3824288"/>
            <a:ext cx="5738812" cy="5156200"/>
          </a:xfrm>
          <a:prstGeom prst="rect">
            <a:avLst/>
          </a:prstGeom>
          <a:noFill/>
          <a:ln w="9525" algn="ctr">
            <a:noFill/>
            <a:miter lim="800000"/>
            <a:headEnd/>
            <a:tailEnd/>
          </a:ln>
          <a:effectLst/>
        </p:spPr>
        <p:txBody>
          <a:bodyPr vert="horz" wrap="square" lIns="46066" tIns="46066" rIns="46066" bIns="4606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9" name="Slide Number Placeholder 3078"/>
          <p:cNvSpPr>
            <a:spLocks noGrp="1" noChangeArrowheads="1"/>
          </p:cNvSpPr>
          <p:nvPr>
            <p:ph type="sldNum" sz="quarter" idx="5"/>
          </p:nvPr>
        </p:nvSpPr>
        <p:spPr bwMode="auto">
          <a:xfrm>
            <a:off x="3084513" y="9050338"/>
            <a:ext cx="692150" cy="244475"/>
          </a:xfrm>
          <a:prstGeom prst="rect">
            <a:avLst/>
          </a:prstGeom>
          <a:noFill/>
          <a:ln w="9525">
            <a:noFill/>
            <a:miter lim="800000"/>
            <a:headEnd/>
            <a:tailEnd/>
          </a:ln>
        </p:spPr>
        <p:txBody>
          <a:bodyPr vert="horz" wrap="square" lIns="45887" tIns="46499" rIns="45887" bIns="46499" numCol="1" anchor="b" anchorCtr="0" compatLnSpc="1">
            <a:prstTxWarp prst="textNoShape">
              <a:avLst/>
            </a:prstTxWarp>
            <a:spAutoFit/>
          </a:bodyPr>
          <a:lstStyle>
            <a:lvl1pPr algn="ctr" defTabSz="930275">
              <a:defRPr sz="1000"/>
            </a:lvl1pPr>
          </a:lstStyle>
          <a:p>
            <a:pPr>
              <a:defRPr/>
            </a:pPr>
            <a:fld id="{AE618CFA-7F36-4411-A2AA-712B96A2B1A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marL="228600" indent="-228600" algn="l" rtl="0" eaLnBrk="0" fontAlgn="base" hangingPunct="0">
      <a:lnSpc>
        <a:spcPct val="90000"/>
      </a:lnSpc>
      <a:spcBef>
        <a:spcPct val="100000"/>
      </a:spcBef>
      <a:spcAft>
        <a:spcPct val="0"/>
      </a:spcAft>
      <a:buClr>
        <a:srgbClr val="008080"/>
      </a:buClr>
      <a:buSzPct val="85000"/>
      <a:buFont typeface="Wingdings" pitchFamily="2" charset="2"/>
      <a:buChar char="n"/>
      <a:defRPr sz="1400" kern="1200">
        <a:solidFill>
          <a:schemeClr val="tx1"/>
        </a:solidFill>
        <a:latin typeface="Arial" charset="0"/>
        <a:ea typeface="+mn-ea"/>
        <a:cs typeface="+mn-cs"/>
      </a:defRPr>
    </a:lvl1pPr>
    <a:lvl2pPr marL="517525" indent="-174625" algn="l" rtl="0" eaLnBrk="0" fontAlgn="base" hangingPunct="0">
      <a:lnSpc>
        <a:spcPct val="90000"/>
      </a:lnSpc>
      <a:spcBef>
        <a:spcPct val="50000"/>
      </a:spcBef>
      <a:spcAft>
        <a:spcPct val="0"/>
      </a:spcAft>
      <a:buClr>
        <a:srgbClr val="008080"/>
      </a:buClr>
      <a:buFont typeface="Wingdings" pitchFamily="2" charset="2"/>
      <a:buChar char="w"/>
      <a:defRPr sz="1200" kern="1200">
        <a:solidFill>
          <a:schemeClr val="tx1"/>
        </a:solidFill>
        <a:latin typeface="Arial" charset="0"/>
        <a:ea typeface="+mn-ea"/>
        <a:cs typeface="+mn-cs"/>
      </a:defRPr>
    </a:lvl2pPr>
    <a:lvl3pPr marL="800100" indent="-168275" algn="l" rtl="0" eaLnBrk="0" fontAlgn="base" hangingPunct="0">
      <a:lnSpc>
        <a:spcPct val="90000"/>
      </a:lnSpc>
      <a:spcBef>
        <a:spcPct val="25000"/>
      </a:spcBef>
      <a:spcAft>
        <a:spcPct val="0"/>
      </a:spcAft>
      <a:buClr>
        <a:srgbClr val="008080"/>
      </a:buClr>
      <a:buFont typeface="Arial" charset="0"/>
      <a:buChar char="–"/>
      <a:defRPr sz="1200" kern="1200">
        <a:solidFill>
          <a:schemeClr val="tx1"/>
        </a:solidFill>
        <a:latin typeface="Arial" charset="0"/>
        <a:ea typeface="+mn-ea"/>
        <a:cs typeface="+mn-cs"/>
      </a:defRPr>
    </a:lvl3pPr>
    <a:lvl4pPr marL="1089025" indent="-174625" algn="l" rtl="0" eaLnBrk="0" fontAlgn="base" hangingPunct="0">
      <a:lnSpc>
        <a:spcPct val="90000"/>
      </a:lnSpc>
      <a:spcBef>
        <a:spcPct val="15000"/>
      </a:spcBef>
      <a:spcAft>
        <a:spcPct val="0"/>
      </a:spcAft>
      <a:buClr>
        <a:srgbClr val="008080"/>
      </a:buClr>
      <a:buFont typeface="Wingdings" pitchFamily="2" charset="2"/>
      <a:buChar char="§"/>
      <a:defRPr sz="1200" kern="1200">
        <a:solidFill>
          <a:schemeClr val="tx1"/>
        </a:solidFill>
        <a:latin typeface="Arial" charset="0"/>
        <a:ea typeface="+mn-ea"/>
        <a:cs typeface="+mn-cs"/>
      </a:defRPr>
    </a:lvl4pPr>
    <a:lvl5pPr marL="1371600" indent="-168275" algn="l" rtl="0" eaLnBrk="0" fontAlgn="base" hangingPunct="0">
      <a:lnSpc>
        <a:spcPct val="90000"/>
      </a:lnSpc>
      <a:spcBef>
        <a:spcPct val="15000"/>
      </a:spcBef>
      <a:spcAft>
        <a:spcPct val="0"/>
      </a:spcAft>
      <a:buClr>
        <a:srgbClr val="008080"/>
      </a:buClr>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7" name="Rectangle 3"/>
          <p:cNvSpPr>
            <a:spLocks noGrp="1" noChangeArrowheads="1"/>
          </p:cNvSpPr>
          <p:nvPr>
            <p:ph type="sldNum" sz="quarter" idx="5"/>
          </p:nvPr>
        </p:nvSpPr>
        <p:spPr>
          <a:noFill/>
        </p:spPr>
        <p:txBody>
          <a:bodyPr/>
          <a:lstStyle/>
          <a:p>
            <a:fld id="{2E1DCFB9-E9DE-46E1-BBE4-892EF736E497}" type="slidenum">
              <a:rPr lang="en-US" smtClean="0"/>
              <a:pPr/>
              <a:t>1</a:t>
            </a:fld>
            <a:endParaRPr lang="en-US" smtClean="0"/>
          </a:p>
        </p:txBody>
      </p:sp>
      <p:sp>
        <p:nvSpPr>
          <p:cNvPr id="485378" name="Rectangle 2"/>
          <p:cNvSpPr>
            <a:spLocks noGrp="1" noRot="1" noChangeAspect="1" noChangeArrowheads="1" noTextEdit="1"/>
          </p:cNvSpPr>
          <p:nvPr>
            <p:ph type="sldImg"/>
          </p:nvPr>
        </p:nvSpPr>
        <p:spPr>
          <a:ln/>
        </p:spPr>
      </p:sp>
      <p:sp>
        <p:nvSpPr>
          <p:cNvPr id="485379" name="Rectangle 3"/>
          <p:cNvSpPr>
            <a:spLocks noGrp="1" noChangeArrowheads="1"/>
          </p:cNvSpPr>
          <p:nvPr>
            <p:ph type="body" idx="1"/>
          </p:nvPr>
        </p:nvSpPr>
        <p:spPr>
          <a:noFill/>
          <a:ln/>
        </p:spPr>
        <p:txBody>
          <a:bodyPr/>
          <a:lstStyle/>
          <a:p>
            <a:r>
              <a:rPr lang="en-US" smtClean="0"/>
              <a:t>Add Phone number and web adress.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3"/>
          <p:cNvSpPr txBox="1">
            <a:spLocks noGrp="1" noChangeArrowheads="1"/>
          </p:cNvSpPr>
          <p:nvPr/>
        </p:nvSpPr>
        <p:spPr bwMode="auto">
          <a:xfrm>
            <a:off x="3085791" y="9047163"/>
            <a:ext cx="689527" cy="247650"/>
          </a:xfrm>
          <a:prstGeom prst="rect">
            <a:avLst/>
          </a:prstGeom>
          <a:noFill/>
          <a:ln w="9525">
            <a:noFill/>
            <a:miter lim="800000"/>
            <a:headEnd/>
            <a:tailEnd/>
          </a:ln>
        </p:spPr>
        <p:txBody>
          <a:bodyPr lIns="45956" tIns="46569" rIns="45956" bIns="46569" anchor="b">
            <a:spAutoFit/>
          </a:bodyPr>
          <a:lstStyle/>
          <a:p>
            <a:pPr algn="ctr" defTabSz="930275"/>
            <a:fld id="{4CF80C32-FC92-49BD-9109-AC58A3CBF166}" type="slidenum">
              <a:rPr lang="en-US" sz="1000"/>
              <a:pPr algn="ctr" defTabSz="930275"/>
              <a:t>18</a:t>
            </a:fld>
            <a:endParaRPr lang="en-US" sz="1000"/>
          </a:p>
        </p:txBody>
      </p:sp>
      <p:sp>
        <p:nvSpPr>
          <p:cNvPr id="220163" name="Rectangle 2"/>
          <p:cNvSpPr>
            <a:spLocks noGrp="1" noRot="1" noChangeAspect="1" noChangeArrowheads="1" noTextEdit="1"/>
          </p:cNvSpPr>
          <p:nvPr>
            <p:ph type="sldImg"/>
          </p:nvPr>
        </p:nvSpPr>
        <p:spPr>
          <a:ln/>
        </p:spPr>
      </p:sp>
      <p:sp>
        <p:nvSpPr>
          <p:cNvPr id="22016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3"/>
          <p:cNvSpPr txBox="1">
            <a:spLocks noGrp="1" noChangeArrowheads="1"/>
          </p:cNvSpPr>
          <p:nvPr/>
        </p:nvSpPr>
        <p:spPr bwMode="auto">
          <a:xfrm>
            <a:off x="3085791" y="9047163"/>
            <a:ext cx="689527" cy="247650"/>
          </a:xfrm>
          <a:prstGeom prst="rect">
            <a:avLst/>
          </a:prstGeom>
          <a:noFill/>
          <a:ln w="9525">
            <a:noFill/>
            <a:miter lim="800000"/>
            <a:headEnd/>
            <a:tailEnd/>
          </a:ln>
        </p:spPr>
        <p:txBody>
          <a:bodyPr lIns="45956" tIns="46569" rIns="45956" bIns="46569" anchor="b">
            <a:spAutoFit/>
          </a:bodyPr>
          <a:lstStyle/>
          <a:p>
            <a:pPr algn="ctr" defTabSz="930275"/>
            <a:fld id="{AC36D8A6-6585-4B48-A4CB-68AD23C1455A}" type="slidenum">
              <a:rPr lang="en-US" sz="1000"/>
              <a:pPr algn="ctr" defTabSz="930275"/>
              <a:t>19</a:t>
            </a:fld>
            <a:endParaRPr lang="en-US" sz="1000"/>
          </a:p>
        </p:txBody>
      </p:sp>
      <p:sp>
        <p:nvSpPr>
          <p:cNvPr id="225283" name="Rectangle 2"/>
          <p:cNvSpPr>
            <a:spLocks noGrp="1" noRot="1" noChangeAspect="1" noChangeArrowheads="1" noTextEdit="1"/>
          </p:cNvSpPr>
          <p:nvPr>
            <p:ph type="sldImg"/>
          </p:nvPr>
        </p:nvSpPr>
        <p:spPr>
          <a:ln/>
        </p:spPr>
      </p:sp>
      <p:sp>
        <p:nvSpPr>
          <p:cNvPr id="22528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3"/>
          <p:cNvSpPr txBox="1">
            <a:spLocks noGrp="1" noChangeArrowheads="1"/>
          </p:cNvSpPr>
          <p:nvPr/>
        </p:nvSpPr>
        <p:spPr bwMode="auto">
          <a:xfrm>
            <a:off x="3085791" y="9047163"/>
            <a:ext cx="689527" cy="247650"/>
          </a:xfrm>
          <a:prstGeom prst="rect">
            <a:avLst/>
          </a:prstGeom>
          <a:noFill/>
          <a:ln w="9525">
            <a:noFill/>
            <a:miter lim="800000"/>
            <a:headEnd/>
            <a:tailEnd/>
          </a:ln>
        </p:spPr>
        <p:txBody>
          <a:bodyPr lIns="45956" tIns="46569" rIns="45956" bIns="46569" anchor="b">
            <a:spAutoFit/>
          </a:bodyPr>
          <a:lstStyle/>
          <a:p>
            <a:pPr algn="ctr" defTabSz="930275"/>
            <a:fld id="{5F60A696-BBF8-4167-B598-2D403C5ABD00}" type="slidenum">
              <a:rPr lang="en-US" sz="1000"/>
              <a:pPr algn="ctr" defTabSz="930275"/>
              <a:t>20</a:t>
            </a:fld>
            <a:endParaRPr lang="en-US" sz="1000"/>
          </a:p>
        </p:txBody>
      </p:sp>
      <p:sp>
        <p:nvSpPr>
          <p:cNvPr id="266243" name="Rectangle 2"/>
          <p:cNvSpPr>
            <a:spLocks noGrp="1" noRot="1" noChangeAspect="1" noChangeArrowheads="1" noTextEdit="1"/>
          </p:cNvSpPr>
          <p:nvPr>
            <p:ph type="sldImg"/>
          </p:nvPr>
        </p:nvSpPr>
        <p:spPr>
          <a:ln/>
        </p:spPr>
      </p:sp>
      <p:sp>
        <p:nvSpPr>
          <p:cNvPr id="26624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Rectangle 3"/>
          <p:cNvSpPr txBox="1">
            <a:spLocks noGrp="1" noChangeArrowheads="1"/>
          </p:cNvSpPr>
          <p:nvPr/>
        </p:nvSpPr>
        <p:spPr bwMode="auto">
          <a:xfrm>
            <a:off x="3085791" y="9047163"/>
            <a:ext cx="689527" cy="247650"/>
          </a:xfrm>
          <a:prstGeom prst="rect">
            <a:avLst/>
          </a:prstGeom>
          <a:noFill/>
          <a:ln w="9525">
            <a:noFill/>
            <a:miter lim="800000"/>
            <a:headEnd/>
            <a:tailEnd/>
          </a:ln>
        </p:spPr>
        <p:txBody>
          <a:bodyPr lIns="45956" tIns="46569" rIns="45956" bIns="46569" anchor="b">
            <a:spAutoFit/>
          </a:bodyPr>
          <a:lstStyle/>
          <a:p>
            <a:pPr algn="ctr" defTabSz="930275"/>
            <a:fld id="{16BCA1DA-BED9-4122-98A2-EE6457283A89}" type="slidenum">
              <a:rPr lang="en-US" sz="1000"/>
              <a:pPr algn="ctr" defTabSz="930275"/>
              <a:t>21</a:t>
            </a:fld>
            <a:endParaRPr lang="en-US" sz="1000"/>
          </a:p>
        </p:txBody>
      </p:sp>
      <p:sp>
        <p:nvSpPr>
          <p:cNvPr id="229379" name="Rectangle 2"/>
          <p:cNvSpPr>
            <a:spLocks noGrp="1" noRot="1" noChangeAspect="1" noChangeArrowheads="1" noTextEdit="1"/>
          </p:cNvSpPr>
          <p:nvPr>
            <p:ph type="sldImg"/>
          </p:nvPr>
        </p:nvSpPr>
        <p:spPr>
          <a:ln/>
        </p:spPr>
      </p:sp>
      <p:sp>
        <p:nvSpPr>
          <p:cNvPr id="22938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Rectangle 3"/>
          <p:cNvSpPr txBox="1">
            <a:spLocks noGrp="1" noChangeArrowheads="1"/>
          </p:cNvSpPr>
          <p:nvPr/>
        </p:nvSpPr>
        <p:spPr bwMode="auto">
          <a:xfrm>
            <a:off x="3085791" y="9047163"/>
            <a:ext cx="689527" cy="247650"/>
          </a:xfrm>
          <a:prstGeom prst="rect">
            <a:avLst/>
          </a:prstGeom>
          <a:noFill/>
          <a:ln w="9525">
            <a:noFill/>
            <a:miter lim="800000"/>
            <a:headEnd/>
            <a:tailEnd/>
          </a:ln>
        </p:spPr>
        <p:txBody>
          <a:bodyPr lIns="45956" tIns="46569" rIns="45956" bIns="46569" anchor="b">
            <a:spAutoFit/>
          </a:bodyPr>
          <a:lstStyle/>
          <a:p>
            <a:pPr algn="ctr" defTabSz="930275"/>
            <a:fld id="{1AACF2AE-BA4D-4B02-BFD2-4CB59917CC54}" type="slidenum">
              <a:rPr lang="en-US" sz="1000"/>
              <a:pPr algn="ctr" defTabSz="930275"/>
              <a:t>22</a:t>
            </a:fld>
            <a:endParaRPr lang="en-US" sz="1000"/>
          </a:p>
        </p:txBody>
      </p:sp>
      <p:sp>
        <p:nvSpPr>
          <p:cNvPr id="232451" name="Rectangle 2"/>
          <p:cNvSpPr>
            <a:spLocks noGrp="1" noRot="1" noChangeAspect="1" noChangeArrowheads="1" noTextEdit="1"/>
          </p:cNvSpPr>
          <p:nvPr>
            <p:ph type="sldImg"/>
          </p:nvPr>
        </p:nvSpPr>
        <p:spPr>
          <a:ln/>
        </p:spPr>
      </p:sp>
      <p:sp>
        <p:nvSpPr>
          <p:cNvPr id="232452"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Rectangle 3"/>
          <p:cNvSpPr txBox="1">
            <a:spLocks noGrp="1" noChangeArrowheads="1"/>
          </p:cNvSpPr>
          <p:nvPr/>
        </p:nvSpPr>
        <p:spPr bwMode="auto">
          <a:xfrm>
            <a:off x="3085791" y="9047163"/>
            <a:ext cx="689527" cy="247650"/>
          </a:xfrm>
          <a:prstGeom prst="rect">
            <a:avLst/>
          </a:prstGeom>
          <a:noFill/>
          <a:ln w="9525">
            <a:noFill/>
            <a:miter lim="800000"/>
            <a:headEnd/>
            <a:tailEnd/>
          </a:ln>
        </p:spPr>
        <p:txBody>
          <a:bodyPr lIns="45956" tIns="46569" rIns="45956" bIns="46569" anchor="b">
            <a:spAutoFit/>
          </a:bodyPr>
          <a:lstStyle/>
          <a:p>
            <a:pPr algn="ctr" defTabSz="930275"/>
            <a:fld id="{6A7F0C58-F059-47F2-9A58-827533BDECA9}" type="slidenum">
              <a:rPr lang="en-US" sz="1000"/>
              <a:pPr algn="ctr" defTabSz="930275"/>
              <a:t>23</a:t>
            </a:fld>
            <a:endParaRPr lang="en-US" sz="1000"/>
          </a:p>
        </p:txBody>
      </p:sp>
      <p:sp>
        <p:nvSpPr>
          <p:cNvPr id="230403" name="Rectangle 2"/>
          <p:cNvSpPr>
            <a:spLocks noGrp="1" noRot="1" noChangeAspect="1" noChangeArrowheads="1" noTextEdit="1"/>
          </p:cNvSpPr>
          <p:nvPr>
            <p:ph type="sldImg"/>
          </p:nvPr>
        </p:nvSpPr>
        <p:spPr>
          <a:ln/>
        </p:spPr>
      </p:sp>
      <p:sp>
        <p:nvSpPr>
          <p:cNvPr id="23040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3"/>
          <p:cNvSpPr txBox="1">
            <a:spLocks noGrp="1" noChangeArrowheads="1"/>
          </p:cNvSpPr>
          <p:nvPr/>
        </p:nvSpPr>
        <p:spPr bwMode="auto">
          <a:xfrm>
            <a:off x="3084513" y="9050338"/>
            <a:ext cx="692150" cy="244475"/>
          </a:xfrm>
          <a:prstGeom prst="rect">
            <a:avLst/>
          </a:prstGeom>
          <a:noFill/>
          <a:ln w="9525">
            <a:noFill/>
            <a:miter lim="800000"/>
            <a:headEnd/>
            <a:tailEnd/>
          </a:ln>
        </p:spPr>
        <p:txBody>
          <a:bodyPr lIns="45887" tIns="46499" rIns="45887" bIns="46499" anchor="b">
            <a:spAutoFit/>
          </a:bodyPr>
          <a:lstStyle/>
          <a:p>
            <a:pPr algn="ctr" defTabSz="930275"/>
            <a:fld id="{6E0CE0B2-5392-4D88-AB85-7EF150B098AA}" type="slidenum">
              <a:rPr lang="en-US" sz="1000"/>
              <a:pPr algn="ctr" defTabSz="930275"/>
              <a:t>24</a:t>
            </a:fld>
            <a:endParaRPr lang="en-US" sz="1000"/>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Rot="1" noChangeAspect="1" noChangeArrowheads="1" noTextEdit="1"/>
          </p:cNvSpPr>
          <p:nvPr>
            <p:ph type="sldImg"/>
          </p:nvPr>
        </p:nvSpPr>
        <p:spPr>
          <a:xfrm>
            <a:off x="1104900" y="698500"/>
            <a:ext cx="4648200" cy="3486150"/>
          </a:xfrm>
          <a:ln/>
        </p:spPr>
      </p:sp>
      <p:sp>
        <p:nvSpPr>
          <p:cNvPr id="72706" name="Rectangle 3"/>
          <p:cNvSpPr>
            <a:spLocks noGrp="1" noChangeArrowheads="1"/>
          </p:cNvSpPr>
          <p:nvPr>
            <p:ph type="body" idx="1"/>
          </p:nvPr>
        </p:nvSpPr>
        <p:spPr>
          <a:xfrm>
            <a:off x="685800" y="4416425"/>
            <a:ext cx="5486400" cy="4181475"/>
          </a:xfrm>
          <a:noFill/>
          <a:ln/>
        </p:spPr>
        <p:txBody>
          <a:bodyPr lIns="87998" tIns="43999" rIns="87998" bIns="43999"/>
          <a:lstStyle/>
          <a:p>
            <a:pPr marL="0" indent="0"/>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5" name="Rectangle 3"/>
          <p:cNvSpPr txBox="1">
            <a:spLocks noGrp="1" noChangeArrowheads="1"/>
          </p:cNvSpPr>
          <p:nvPr/>
        </p:nvSpPr>
        <p:spPr bwMode="auto">
          <a:xfrm>
            <a:off x="3084513" y="9050338"/>
            <a:ext cx="692150" cy="244475"/>
          </a:xfrm>
          <a:prstGeom prst="rect">
            <a:avLst/>
          </a:prstGeom>
          <a:noFill/>
          <a:ln w="9525">
            <a:noFill/>
            <a:miter lim="800000"/>
            <a:headEnd/>
            <a:tailEnd/>
          </a:ln>
        </p:spPr>
        <p:txBody>
          <a:bodyPr lIns="45887" tIns="46499" rIns="45887" bIns="46499" anchor="b">
            <a:spAutoFit/>
          </a:bodyPr>
          <a:lstStyle/>
          <a:p>
            <a:pPr algn="ctr" defTabSz="930275"/>
            <a:fld id="{602D2A40-3206-4B05-BBDA-5CA3A9BBF91C}" type="slidenum">
              <a:rPr lang="en-US" sz="1000"/>
              <a:pPr algn="ctr" defTabSz="930275"/>
              <a:t>36</a:t>
            </a:fld>
            <a:endParaRPr lang="en-US" sz="1000"/>
          </a:p>
        </p:txBody>
      </p:sp>
      <p:sp>
        <p:nvSpPr>
          <p:cNvPr id="502786" name="Rectangle 2"/>
          <p:cNvSpPr>
            <a:spLocks noGrp="1" noRot="1" noChangeAspect="1" noChangeArrowheads="1" noTextEdit="1"/>
          </p:cNvSpPr>
          <p:nvPr>
            <p:ph type="sldImg"/>
          </p:nvPr>
        </p:nvSpPr>
        <p:spPr>
          <a:ln/>
        </p:spPr>
      </p:sp>
      <p:sp>
        <p:nvSpPr>
          <p:cNvPr id="502787"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a:ln/>
        </p:spPr>
      </p:sp>
      <p:sp>
        <p:nvSpPr>
          <p:cNvPr id="20482" name="Notes Placeholder 2"/>
          <p:cNvSpPr>
            <a:spLocks noGrp="1"/>
          </p:cNvSpPr>
          <p:nvPr>
            <p:ph type="body" idx="1"/>
          </p:nvPr>
        </p:nvSpPr>
        <p:spPr>
          <a:noFill/>
          <a:ln/>
        </p:spPr>
        <p:txBody>
          <a:bodyPr/>
          <a:lstStyle/>
          <a:p>
            <a:endParaRPr lang="en-US" smtClean="0"/>
          </a:p>
        </p:txBody>
      </p:sp>
      <p:sp>
        <p:nvSpPr>
          <p:cNvPr id="20483" name="Slide Number Placeholder 3"/>
          <p:cNvSpPr>
            <a:spLocks noGrp="1"/>
          </p:cNvSpPr>
          <p:nvPr>
            <p:ph type="sldNum" sz="quarter" idx="5"/>
          </p:nvPr>
        </p:nvSpPr>
        <p:spPr>
          <a:noFill/>
        </p:spPr>
        <p:txBody>
          <a:bodyPr/>
          <a:lstStyle/>
          <a:p>
            <a:fld id="{9513DC46-B6FD-47F0-872B-910AFAB21731}"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3"/>
          <p:cNvSpPr txBox="1">
            <a:spLocks noGrp="1" noChangeArrowheads="1"/>
          </p:cNvSpPr>
          <p:nvPr/>
        </p:nvSpPr>
        <p:spPr bwMode="auto">
          <a:xfrm>
            <a:off x="3084513" y="9050338"/>
            <a:ext cx="692150" cy="244475"/>
          </a:xfrm>
          <a:prstGeom prst="rect">
            <a:avLst/>
          </a:prstGeom>
          <a:noFill/>
          <a:ln w="9525">
            <a:noFill/>
            <a:miter lim="800000"/>
            <a:headEnd/>
            <a:tailEnd/>
          </a:ln>
        </p:spPr>
        <p:txBody>
          <a:bodyPr lIns="45887" tIns="46499" rIns="45887" bIns="46499" anchor="b">
            <a:spAutoFit/>
          </a:bodyPr>
          <a:lstStyle/>
          <a:p>
            <a:pPr algn="ctr" defTabSz="930275"/>
            <a:fld id="{6E0CE0B2-5392-4D88-AB85-7EF150B098AA}" type="slidenum">
              <a:rPr lang="en-US" sz="1000"/>
              <a:pPr algn="ctr" defTabSz="930275"/>
              <a:t>4</a:t>
            </a:fld>
            <a:endParaRPr lang="en-US" sz="1000"/>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sldNum" sz="quarter" idx="5"/>
          </p:nvPr>
        </p:nvSpPr>
        <p:spPr>
          <a:xfrm>
            <a:off x="3084513" y="9047019"/>
            <a:ext cx="692150" cy="247794"/>
          </a:xfrm>
          <a:noFill/>
        </p:spPr>
        <p:txBody>
          <a:bodyPr/>
          <a:lstStyle/>
          <a:p>
            <a:fld id="{550B158E-D1F5-4AEC-85A0-AB276E91865C}" type="slidenum">
              <a:rPr lang="en-US" smtClean="0"/>
              <a:pPr/>
              <a:t>5</a:t>
            </a:fld>
            <a:endParaRPr lang="en-US"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7" name="Rectangle 3"/>
          <p:cNvSpPr txBox="1">
            <a:spLocks noGrp="1" noChangeArrowheads="1"/>
          </p:cNvSpPr>
          <p:nvPr/>
        </p:nvSpPr>
        <p:spPr bwMode="auto">
          <a:xfrm>
            <a:off x="3086100" y="9047163"/>
            <a:ext cx="688975" cy="247650"/>
          </a:xfrm>
          <a:prstGeom prst="rect">
            <a:avLst/>
          </a:prstGeom>
          <a:noFill/>
          <a:ln w="9525">
            <a:noFill/>
            <a:miter lim="800000"/>
            <a:headEnd/>
            <a:tailEnd/>
          </a:ln>
        </p:spPr>
        <p:txBody>
          <a:bodyPr lIns="45956" tIns="46569" rIns="45956" bIns="46569" anchor="b">
            <a:spAutoFit/>
          </a:bodyPr>
          <a:lstStyle/>
          <a:p>
            <a:pPr algn="ctr" defTabSz="930275"/>
            <a:fld id="{554C6005-5697-42D0-A346-06ED2A373685}" type="slidenum">
              <a:rPr lang="en-US" sz="1000"/>
              <a:pPr algn="ctr" defTabSz="930275"/>
              <a:t>6</a:t>
            </a:fld>
            <a:endParaRPr lang="en-US" sz="1000"/>
          </a:p>
        </p:txBody>
      </p:sp>
      <p:sp>
        <p:nvSpPr>
          <p:cNvPr id="495618" name="Rectangle 4"/>
          <p:cNvSpPr>
            <a:spLocks noGrp="1" noRot="1" noChangeAspect="1" noChangeArrowheads="1" noTextEdit="1"/>
          </p:cNvSpPr>
          <p:nvPr>
            <p:ph type="sldImg"/>
          </p:nvPr>
        </p:nvSpPr>
        <p:spPr>
          <a:xfrm>
            <a:off x="1398588" y="582613"/>
            <a:ext cx="4059237" cy="3044825"/>
          </a:xfrm>
          <a:ln/>
        </p:spPr>
      </p:sp>
      <p:sp>
        <p:nvSpPr>
          <p:cNvPr id="495619" name="Rectangle 5"/>
          <p:cNvSpPr>
            <a:spLocks noGrp="1" noChangeArrowheads="1"/>
          </p:cNvSpPr>
          <p:nvPr>
            <p:ph type="body" idx="1"/>
          </p:nvPr>
        </p:nvSpPr>
        <p:spPr>
          <a:noFill/>
          <a:ln/>
        </p:spPr>
        <p:txBody>
          <a:bodyPr lIns="46135" tIns="46135" rIns="46135" bIns="46135"/>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5" name="Rectangle 3"/>
          <p:cNvSpPr txBox="1">
            <a:spLocks noGrp="1" noChangeArrowheads="1"/>
          </p:cNvSpPr>
          <p:nvPr/>
        </p:nvSpPr>
        <p:spPr bwMode="auto">
          <a:xfrm>
            <a:off x="3086100" y="9047163"/>
            <a:ext cx="688975" cy="247650"/>
          </a:xfrm>
          <a:prstGeom prst="rect">
            <a:avLst/>
          </a:prstGeom>
          <a:noFill/>
          <a:ln w="9525">
            <a:noFill/>
            <a:miter lim="800000"/>
            <a:headEnd/>
            <a:tailEnd/>
          </a:ln>
        </p:spPr>
        <p:txBody>
          <a:bodyPr lIns="45956" tIns="46569" rIns="45956" bIns="46569" anchor="b">
            <a:spAutoFit/>
          </a:bodyPr>
          <a:lstStyle/>
          <a:p>
            <a:pPr algn="ctr" defTabSz="930275"/>
            <a:fld id="{96C7C76E-1F1E-460E-B298-5E4AFE20E2E2}" type="slidenum">
              <a:rPr lang="en-US" sz="1000"/>
              <a:pPr algn="ctr" defTabSz="930275"/>
              <a:t>7</a:t>
            </a:fld>
            <a:endParaRPr lang="en-US" sz="1000"/>
          </a:p>
        </p:txBody>
      </p:sp>
      <p:sp>
        <p:nvSpPr>
          <p:cNvPr id="497666" name="Rectangle 4"/>
          <p:cNvSpPr>
            <a:spLocks noGrp="1" noRot="1" noChangeAspect="1" noChangeArrowheads="1" noTextEdit="1"/>
          </p:cNvSpPr>
          <p:nvPr>
            <p:ph type="sldImg"/>
          </p:nvPr>
        </p:nvSpPr>
        <p:spPr>
          <a:xfrm>
            <a:off x="1398588" y="582613"/>
            <a:ext cx="4059237" cy="3044825"/>
          </a:xfrm>
          <a:ln/>
        </p:spPr>
      </p:sp>
      <p:sp>
        <p:nvSpPr>
          <p:cNvPr id="497667" name="Rectangle 5"/>
          <p:cNvSpPr>
            <a:spLocks noGrp="1" noChangeArrowheads="1"/>
          </p:cNvSpPr>
          <p:nvPr>
            <p:ph type="body" idx="1"/>
          </p:nvPr>
        </p:nvSpPr>
        <p:spPr>
          <a:noFill/>
          <a:ln/>
        </p:spPr>
        <p:txBody>
          <a:bodyPr lIns="46135" tIns="46135" rIns="46135" bIns="46135"/>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type="sldNum" sz="quarter" idx="5"/>
          </p:nvPr>
        </p:nvSpPr>
        <p:spPr>
          <a:xfrm>
            <a:off x="3084513" y="9047019"/>
            <a:ext cx="692150" cy="247794"/>
          </a:xfrm>
          <a:noFill/>
        </p:spPr>
        <p:txBody>
          <a:bodyPr/>
          <a:lstStyle/>
          <a:p>
            <a:fld id="{323C011B-789A-4148-A65E-9F3EE3921C55}" type="slidenum">
              <a:rPr lang="en-US" smtClean="0"/>
              <a:pPr/>
              <a:t>8</a:t>
            </a:fld>
            <a:endParaRPr lang="en-US" smtClean="0"/>
          </a:p>
        </p:txBody>
      </p:sp>
      <p:sp>
        <p:nvSpPr>
          <p:cNvPr id="47107" name="Rectangle 4"/>
          <p:cNvSpPr>
            <a:spLocks noGrp="1" noRot="1" noChangeAspect="1" noChangeArrowheads="1" noTextEdit="1"/>
          </p:cNvSpPr>
          <p:nvPr>
            <p:ph type="sldImg"/>
          </p:nvPr>
        </p:nvSpPr>
        <p:spPr>
          <a:ln/>
        </p:spPr>
      </p:sp>
      <p:sp>
        <p:nvSpPr>
          <p:cNvPr id="47108" name="Rectangle 5"/>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3"/>
          <p:cNvSpPr txBox="1">
            <a:spLocks noGrp="1" noChangeArrowheads="1"/>
          </p:cNvSpPr>
          <p:nvPr/>
        </p:nvSpPr>
        <p:spPr bwMode="auto">
          <a:xfrm>
            <a:off x="3084513" y="9050338"/>
            <a:ext cx="692150" cy="244475"/>
          </a:xfrm>
          <a:prstGeom prst="rect">
            <a:avLst/>
          </a:prstGeom>
          <a:noFill/>
          <a:ln w="9525">
            <a:noFill/>
            <a:miter lim="800000"/>
            <a:headEnd/>
            <a:tailEnd/>
          </a:ln>
        </p:spPr>
        <p:txBody>
          <a:bodyPr lIns="45887" tIns="46499" rIns="45887" bIns="46499" anchor="b">
            <a:spAutoFit/>
          </a:bodyPr>
          <a:lstStyle/>
          <a:p>
            <a:pPr algn="ctr" defTabSz="930275"/>
            <a:fld id="{6E0CE0B2-5392-4D88-AB85-7EF150B098AA}" type="slidenum">
              <a:rPr lang="en-US" sz="1000"/>
              <a:pPr algn="ctr" defTabSz="930275"/>
              <a:t>10</a:t>
            </a:fld>
            <a:endParaRPr lang="en-US" sz="1000"/>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3"/>
          <p:cNvSpPr txBox="1">
            <a:spLocks noGrp="1" noChangeArrowheads="1"/>
          </p:cNvSpPr>
          <p:nvPr/>
        </p:nvSpPr>
        <p:spPr bwMode="auto">
          <a:xfrm>
            <a:off x="3084513" y="9050338"/>
            <a:ext cx="692150" cy="244475"/>
          </a:xfrm>
          <a:prstGeom prst="rect">
            <a:avLst/>
          </a:prstGeom>
          <a:noFill/>
          <a:ln w="9525">
            <a:noFill/>
            <a:miter lim="800000"/>
            <a:headEnd/>
            <a:tailEnd/>
          </a:ln>
        </p:spPr>
        <p:txBody>
          <a:bodyPr lIns="45887" tIns="46499" rIns="45887" bIns="46499" anchor="b">
            <a:spAutoFit/>
          </a:bodyPr>
          <a:lstStyle/>
          <a:p>
            <a:pPr algn="ctr" defTabSz="930275"/>
            <a:fld id="{6E0CE0B2-5392-4D88-AB85-7EF150B098AA}" type="slidenum">
              <a:rPr lang="en-US" sz="1000"/>
              <a:pPr algn="ctr" defTabSz="930275"/>
              <a:t>17</a:t>
            </a:fld>
            <a:endParaRPr lang="en-US" sz="1000"/>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183"/>
          <p:cNvSpPr>
            <a:spLocks noChangeArrowheads="1"/>
          </p:cNvSpPr>
          <p:nvPr userDrawn="1"/>
        </p:nvSpPr>
        <p:spPr bwMode="white">
          <a:xfrm>
            <a:off x="0" y="0"/>
            <a:ext cx="9144000" cy="6858000"/>
          </a:xfrm>
          <a:prstGeom prst="rect">
            <a:avLst/>
          </a:prstGeom>
          <a:solidFill>
            <a:srgbClr val="FFFFFF"/>
          </a:solidFill>
          <a:ln w="9525">
            <a:noFill/>
            <a:miter lim="800000"/>
            <a:headEnd/>
            <a:tailEnd/>
          </a:ln>
          <a:effectLst/>
        </p:spPr>
        <p:txBody>
          <a:bodyPr wrap="none" anchor="ctr"/>
          <a:lstStyle/>
          <a:p>
            <a:pPr>
              <a:defRPr/>
            </a:pPr>
            <a:endParaRPr lang="en-US">
              <a:solidFill>
                <a:srgbClr val="000000"/>
              </a:solidFill>
              <a:cs typeface="Arial" charset="0"/>
            </a:endParaRPr>
          </a:p>
        </p:txBody>
      </p:sp>
      <p:pic>
        <p:nvPicPr>
          <p:cNvPr id="5" name="Picture 1188" descr="Title Page bar_112409_1pm"/>
          <p:cNvPicPr>
            <a:picLocks noChangeAspect="1" noChangeArrowheads="1"/>
          </p:cNvPicPr>
          <p:nvPr userDrawn="1"/>
        </p:nvPicPr>
        <p:blipFill>
          <a:blip r:embed="rId2" cstate="print"/>
          <a:srcRect/>
          <a:stretch>
            <a:fillRect/>
          </a:stretch>
        </p:blipFill>
        <p:spPr bwMode="auto">
          <a:xfrm>
            <a:off x="0" y="268288"/>
            <a:ext cx="9144000" cy="1974850"/>
          </a:xfrm>
          <a:prstGeom prst="rect">
            <a:avLst/>
          </a:prstGeom>
          <a:noFill/>
          <a:ln w="9525">
            <a:noFill/>
            <a:miter lim="800000"/>
            <a:headEnd/>
            <a:tailEnd/>
          </a:ln>
        </p:spPr>
      </p:pic>
      <p:sp>
        <p:nvSpPr>
          <p:cNvPr id="6" name="Rectangle 1180"/>
          <p:cNvSpPr>
            <a:spLocks noChangeArrowheads="1"/>
          </p:cNvSpPr>
          <p:nvPr userDrawn="1"/>
        </p:nvSpPr>
        <p:spPr bwMode="auto">
          <a:xfrm>
            <a:off x="0" y="6556375"/>
            <a:ext cx="9144000" cy="301625"/>
          </a:xfrm>
          <a:prstGeom prst="rect">
            <a:avLst/>
          </a:prstGeom>
          <a:solidFill>
            <a:srgbClr val="225A7A"/>
          </a:solidFill>
          <a:ln w="9525">
            <a:noFill/>
            <a:miter lim="800000"/>
            <a:headEnd/>
            <a:tailEnd/>
          </a:ln>
          <a:effectLst/>
        </p:spPr>
        <p:txBody>
          <a:bodyPr wrap="none" anchor="ctr"/>
          <a:lstStyle/>
          <a:p>
            <a:pPr>
              <a:defRPr/>
            </a:pPr>
            <a:endParaRPr lang="en-US">
              <a:solidFill>
                <a:srgbClr val="000000"/>
              </a:solidFill>
              <a:cs typeface="Arial" charset="0"/>
            </a:endParaRPr>
          </a:p>
        </p:txBody>
      </p:sp>
      <p:pic>
        <p:nvPicPr>
          <p:cNvPr id="7" name="Picture 1181"/>
          <p:cNvPicPr>
            <a:picLocks noChangeAspect="1" noChangeArrowheads="1"/>
          </p:cNvPicPr>
          <p:nvPr userDrawn="1"/>
        </p:nvPicPr>
        <p:blipFill>
          <a:blip r:embed="rId3" cstate="print"/>
          <a:srcRect/>
          <a:stretch>
            <a:fillRect/>
          </a:stretch>
        </p:blipFill>
        <p:spPr bwMode="auto">
          <a:xfrm>
            <a:off x="3051175" y="838200"/>
            <a:ext cx="3032125" cy="838200"/>
          </a:xfrm>
          <a:prstGeom prst="rect">
            <a:avLst/>
          </a:prstGeom>
          <a:noFill/>
          <a:ln w="9525">
            <a:noFill/>
            <a:miter lim="800000"/>
            <a:headEnd/>
            <a:tailEnd/>
          </a:ln>
        </p:spPr>
      </p:pic>
      <p:sp>
        <p:nvSpPr>
          <p:cNvPr id="81978" name="Rectangle 1082"/>
          <p:cNvSpPr>
            <a:spLocks noGrp="1" noChangeArrowheads="1"/>
          </p:cNvSpPr>
          <p:nvPr>
            <p:ph type="ctrTitle"/>
          </p:nvPr>
        </p:nvSpPr>
        <p:spPr bwMode="auto">
          <a:xfrm>
            <a:off x="685800" y="2979738"/>
            <a:ext cx="7772400" cy="649287"/>
          </a:xfrm>
          <a:ln algn="ctr"/>
        </p:spPr>
        <p:txBody>
          <a:bodyPr>
            <a:spAutoFit/>
          </a:bodyPr>
          <a:lstStyle>
            <a:lvl1pPr algn="ctr">
              <a:lnSpc>
                <a:spcPct val="85000"/>
              </a:lnSpc>
              <a:spcBef>
                <a:spcPct val="40000"/>
              </a:spcBef>
              <a:defRPr sz="4300" smtClean="0">
                <a:solidFill>
                  <a:schemeClr val="accent2"/>
                </a:solidFill>
              </a:defRPr>
            </a:lvl1pPr>
          </a:lstStyle>
          <a:p>
            <a:r>
              <a:rPr lang="en-US" smtClean="0"/>
              <a:t>Click to edit Master title style</a:t>
            </a:r>
          </a:p>
        </p:txBody>
      </p:sp>
      <p:sp>
        <p:nvSpPr>
          <p:cNvPr id="81979" name="Rectangle 1083"/>
          <p:cNvSpPr>
            <a:spLocks noGrp="1" noChangeArrowheads="1"/>
          </p:cNvSpPr>
          <p:nvPr>
            <p:ph type="subTitle" idx="1"/>
          </p:nvPr>
        </p:nvSpPr>
        <p:spPr>
          <a:xfrm>
            <a:off x="668338" y="4867275"/>
            <a:ext cx="7807325" cy="430213"/>
          </a:xfrm>
        </p:spPr>
        <p:txBody>
          <a:bodyPr>
            <a:spAutoFit/>
          </a:bodyPr>
          <a:lstStyle>
            <a:lvl1pPr marL="0" indent="0" algn="ctr">
              <a:lnSpc>
                <a:spcPct val="85000"/>
              </a:lnSpc>
              <a:spcBef>
                <a:spcPct val="25000"/>
              </a:spcBef>
              <a:buFont typeface="Wingdings" pitchFamily="2" charset="2"/>
              <a:buNone/>
              <a:defRPr sz="2600" b="1" smtClean="0">
                <a:solidFill>
                  <a:srgbClr val="225A7A"/>
                </a:solidFill>
              </a:defRPr>
            </a:lvl1pPr>
          </a:lstStyle>
          <a:p>
            <a:r>
              <a:rPr lang="en-US" smtClean="0"/>
              <a:t>Click to edit Master subtitle style</a:t>
            </a:r>
          </a:p>
        </p:txBody>
      </p:sp>
      <p:sp>
        <p:nvSpPr>
          <p:cNvPr id="8" name="Rectangle 1184"/>
          <p:cNvSpPr>
            <a:spLocks noGrp="1" noChangeArrowheads="1"/>
          </p:cNvSpPr>
          <p:nvPr>
            <p:ph type="dt" sz="half" idx="10"/>
          </p:nvPr>
        </p:nvSpPr>
        <p:spPr/>
        <p:txBody>
          <a:bodyPr/>
          <a:lstStyle>
            <a:lvl1pPr algn="ctr">
              <a:defRPr/>
            </a:lvl1pPr>
          </a:lstStyle>
          <a:p>
            <a:pPr>
              <a:defRPr/>
            </a:pPr>
            <a:r>
              <a:rPr lang="en-US"/>
              <a:t>12/01/09 - 9pm</a:t>
            </a:r>
          </a:p>
        </p:txBody>
      </p:sp>
      <p:sp>
        <p:nvSpPr>
          <p:cNvPr id="9" name="Rectangle 1185"/>
          <p:cNvSpPr>
            <a:spLocks noGrp="1" noChangeArrowheads="1"/>
          </p:cNvSpPr>
          <p:nvPr>
            <p:ph type="ftr" sz="quarter" idx="11"/>
          </p:nvPr>
        </p:nvSpPr>
        <p:spPr/>
        <p:txBody>
          <a:bodyPr/>
          <a:lstStyle>
            <a:lvl1pPr>
              <a:defRPr/>
            </a:lvl1pPr>
          </a:lstStyle>
          <a:p>
            <a:pPr>
              <a:defRPr/>
            </a:pPr>
            <a:r>
              <a:rPr lang="en-US"/>
              <a:t>eSlide – P6466 – The Financial Crisis and the Future of the P/C</a:t>
            </a:r>
          </a:p>
        </p:txBody>
      </p:sp>
      <p:sp>
        <p:nvSpPr>
          <p:cNvPr id="10" name="Rectangle 1189"/>
          <p:cNvSpPr>
            <a:spLocks noGrp="1" noChangeArrowheads="1"/>
          </p:cNvSpPr>
          <p:nvPr>
            <p:ph type="sldNum" sz="quarter" idx="12"/>
          </p:nvPr>
        </p:nvSpPr>
        <p:spPr/>
        <p:txBody>
          <a:bodyPr/>
          <a:lstStyle>
            <a:lvl1pPr>
              <a:defRPr>
                <a:solidFill>
                  <a:srgbClr val="FFFFFF"/>
                </a:solidFill>
              </a:defRPr>
            </a:lvl1pPr>
          </a:lstStyle>
          <a:p>
            <a:pPr>
              <a:defRPr/>
            </a:pPr>
            <a:fld id="{46C8D7CD-1190-4E5D-9941-97A7C5AEF81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a:t>Click to edit Master title style</a:t>
            </a:r>
          </a:p>
        </p:txBody>
      </p:sp>
      <p:sp>
        <p:nvSpPr>
          <p:cNvPr id="3" name="Text Placeholder 2"/>
          <p:cNvSpPr>
            <a:spLocks noGrp="1"/>
          </p:cNvSpPr>
          <p:nvPr>
            <p:ph type="body" idx="1"/>
          </p:nvPr>
        </p:nvSpPr>
        <p:spPr/>
        <p:txBody>
          <a:bodyPr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5"/>
          <p:cNvSpPr>
            <a:spLocks noGrp="1" noChangeArrowheads="1"/>
          </p:cNvSpPr>
          <p:nvPr>
            <p:ph type="dt" sz="half" idx="10"/>
          </p:nvPr>
        </p:nvSpPr>
        <p:spPr/>
        <p:txBody>
          <a:bodyPr/>
          <a:lstStyle>
            <a:lvl1pPr algn="ctr">
              <a:defRPr/>
            </a:lvl1pPr>
          </a:lstStyle>
          <a:p>
            <a:pPr>
              <a:defRPr/>
            </a:pPr>
            <a:r>
              <a:rPr lang="en-US"/>
              <a:t>12/01/09 - 9pm</a:t>
            </a:r>
          </a:p>
        </p:txBody>
      </p:sp>
      <p:sp>
        <p:nvSpPr>
          <p:cNvPr id="5" name="Rectangle 106"/>
          <p:cNvSpPr>
            <a:spLocks noGrp="1" noChangeArrowheads="1"/>
          </p:cNvSpPr>
          <p:nvPr>
            <p:ph type="ftr" sz="quarter" idx="11"/>
          </p:nvPr>
        </p:nvSpPr>
        <p:spPr/>
        <p:txBody>
          <a:bodyPr/>
          <a:lstStyle>
            <a:lvl1pPr>
              <a:defRPr/>
            </a:lvl1pPr>
          </a:lstStyle>
          <a:p>
            <a:pPr>
              <a:defRPr/>
            </a:pPr>
            <a:r>
              <a:rPr lang="en-US"/>
              <a:t>eSlide – P6466 – The Financial Crisis and the Future of the P/C</a:t>
            </a:r>
          </a:p>
        </p:txBody>
      </p:sp>
      <p:sp>
        <p:nvSpPr>
          <p:cNvPr id="6" name="Rectangle 110"/>
          <p:cNvSpPr>
            <a:spLocks noGrp="1" noChangeArrowheads="1"/>
          </p:cNvSpPr>
          <p:nvPr>
            <p:ph type="sldNum" sz="quarter" idx="12"/>
          </p:nvPr>
        </p:nvSpPr>
        <p:spPr/>
        <p:txBody>
          <a:bodyPr/>
          <a:lstStyle>
            <a:lvl1pPr>
              <a:defRPr/>
            </a:lvl1pPr>
          </a:lstStyle>
          <a:p>
            <a:pPr>
              <a:defRPr/>
            </a:pPr>
            <a:fld id="{3CEA6BD6-E072-4804-8C7E-801FD680C51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a:t>Click to edit Master title style</a:t>
            </a:r>
          </a:p>
        </p:txBody>
      </p:sp>
      <p:sp>
        <p:nvSpPr>
          <p:cNvPr id="3" name="Table Placeholder 2"/>
          <p:cNvSpPr>
            <a:spLocks noGrp="1"/>
          </p:cNvSpPr>
          <p:nvPr>
            <p:ph type="tbl" idx="1"/>
          </p:nvPr>
        </p:nvSpPr>
        <p:spPr/>
        <p:txBody>
          <a:bodyPr lIns="91440" rIns="91440" rtlCol="0"/>
          <a:lstStyle/>
          <a:p>
            <a:pPr lvl="0"/>
            <a:endParaRPr lang="en-US" noProof="0" smtClean="0"/>
          </a:p>
        </p:txBody>
      </p:sp>
      <p:sp>
        <p:nvSpPr>
          <p:cNvPr id="4" name="Rectangle 105"/>
          <p:cNvSpPr>
            <a:spLocks noGrp="1" noChangeArrowheads="1"/>
          </p:cNvSpPr>
          <p:nvPr>
            <p:ph type="dt" sz="half" idx="10"/>
          </p:nvPr>
        </p:nvSpPr>
        <p:spPr/>
        <p:txBody>
          <a:bodyPr/>
          <a:lstStyle>
            <a:lvl1pPr algn="ctr">
              <a:defRPr/>
            </a:lvl1pPr>
          </a:lstStyle>
          <a:p>
            <a:pPr>
              <a:defRPr/>
            </a:pPr>
            <a:r>
              <a:rPr lang="en-US"/>
              <a:t>12/01/09 - 9pm</a:t>
            </a:r>
          </a:p>
        </p:txBody>
      </p:sp>
      <p:sp>
        <p:nvSpPr>
          <p:cNvPr id="5" name="Rectangle 106"/>
          <p:cNvSpPr>
            <a:spLocks noGrp="1" noChangeArrowheads="1"/>
          </p:cNvSpPr>
          <p:nvPr>
            <p:ph type="ftr" sz="quarter" idx="11"/>
          </p:nvPr>
        </p:nvSpPr>
        <p:spPr/>
        <p:txBody>
          <a:bodyPr/>
          <a:lstStyle>
            <a:lvl1pPr>
              <a:defRPr/>
            </a:lvl1pPr>
          </a:lstStyle>
          <a:p>
            <a:pPr>
              <a:defRPr/>
            </a:pPr>
            <a:r>
              <a:rPr lang="en-US"/>
              <a:t>eSlide – P6466 – The Financial Crisis and the Future of the P/C</a:t>
            </a:r>
          </a:p>
        </p:txBody>
      </p:sp>
      <p:sp>
        <p:nvSpPr>
          <p:cNvPr id="6" name="Rectangle 110"/>
          <p:cNvSpPr>
            <a:spLocks noGrp="1" noChangeArrowheads="1"/>
          </p:cNvSpPr>
          <p:nvPr>
            <p:ph type="sldNum" sz="quarter" idx="12"/>
          </p:nvPr>
        </p:nvSpPr>
        <p:spPr/>
        <p:txBody>
          <a:bodyPr/>
          <a:lstStyle>
            <a:lvl1pPr>
              <a:defRPr/>
            </a:lvl1pPr>
          </a:lstStyle>
          <a:p>
            <a:pPr>
              <a:defRPr/>
            </a:pPr>
            <a:fld id="{90BDFFF8-32C8-4233-9EF4-C15ED1FCC65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298450" y="90488"/>
            <a:ext cx="7400925" cy="860425"/>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495300" y="1647825"/>
            <a:ext cx="8153400" cy="4652963"/>
          </a:xfrm>
        </p:spPr>
        <p:txBody>
          <a:bodyPr/>
          <a:lstStyle/>
          <a:p>
            <a:pPr lvl="0"/>
            <a:endParaRPr lang="en-US" noProof="0"/>
          </a:p>
        </p:txBody>
      </p:sp>
      <p:sp>
        <p:nvSpPr>
          <p:cNvPr id="4" name="Rectangle 105"/>
          <p:cNvSpPr>
            <a:spLocks noGrp="1" noChangeArrowheads="1"/>
          </p:cNvSpPr>
          <p:nvPr>
            <p:ph type="dt" sz="half" idx="10"/>
          </p:nvPr>
        </p:nvSpPr>
        <p:spPr/>
        <p:txBody>
          <a:bodyPr/>
          <a:lstStyle>
            <a:lvl1pPr algn="ctr">
              <a:defRPr/>
            </a:lvl1pPr>
          </a:lstStyle>
          <a:p>
            <a:pPr>
              <a:defRPr/>
            </a:pPr>
            <a:r>
              <a:rPr lang="en-US"/>
              <a:t>12/01/09 - 9pm</a:t>
            </a:r>
          </a:p>
        </p:txBody>
      </p:sp>
      <p:sp>
        <p:nvSpPr>
          <p:cNvPr id="5" name="Rectangle 106"/>
          <p:cNvSpPr>
            <a:spLocks noGrp="1" noChangeArrowheads="1"/>
          </p:cNvSpPr>
          <p:nvPr>
            <p:ph type="ftr" sz="quarter" idx="11"/>
          </p:nvPr>
        </p:nvSpPr>
        <p:spPr/>
        <p:txBody>
          <a:bodyPr/>
          <a:lstStyle>
            <a:lvl1pPr>
              <a:defRPr/>
            </a:lvl1pPr>
          </a:lstStyle>
          <a:p>
            <a:pPr>
              <a:defRPr/>
            </a:pPr>
            <a:r>
              <a:rPr lang="en-US"/>
              <a:t>eSlide – P6466 – The Financial Crisis and the Future of the P/C</a:t>
            </a:r>
          </a:p>
        </p:txBody>
      </p:sp>
      <p:sp>
        <p:nvSpPr>
          <p:cNvPr id="6" name="Rectangle 110"/>
          <p:cNvSpPr>
            <a:spLocks noGrp="1" noChangeArrowheads="1"/>
          </p:cNvSpPr>
          <p:nvPr>
            <p:ph type="sldNum" sz="quarter" idx="12"/>
          </p:nvPr>
        </p:nvSpPr>
        <p:spPr/>
        <p:txBody>
          <a:bodyPr/>
          <a:lstStyle>
            <a:lvl1pPr>
              <a:defRPr/>
            </a:lvl1pPr>
          </a:lstStyle>
          <a:p>
            <a:pPr>
              <a:defRPr/>
            </a:pPr>
            <a:fld id="{DC206C8B-1900-4268-8B11-DE9CC7E9D82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a:t>Click to edit Master title style</a:t>
            </a:r>
          </a:p>
        </p:txBody>
      </p:sp>
      <p:sp>
        <p:nvSpPr>
          <p:cNvPr id="3" name="Content Placeholder 2"/>
          <p:cNvSpPr>
            <a:spLocks noGrp="1"/>
          </p:cNvSpPr>
          <p:nvPr>
            <p:ph idx="1"/>
          </p:nvPr>
        </p:nvSpPr>
        <p:spPr/>
        <p:txBody>
          <a:bodyPr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5"/>
          <p:cNvSpPr>
            <a:spLocks noGrp="1" noChangeArrowheads="1"/>
          </p:cNvSpPr>
          <p:nvPr>
            <p:ph type="dt" sz="half" idx="10"/>
          </p:nvPr>
        </p:nvSpPr>
        <p:spPr/>
        <p:txBody>
          <a:bodyPr/>
          <a:lstStyle>
            <a:lvl1pPr algn="ctr">
              <a:defRPr/>
            </a:lvl1pPr>
          </a:lstStyle>
          <a:p>
            <a:pPr>
              <a:defRPr/>
            </a:pPr>
            <a:r>
              <a:rPr lang="en-US"/>
              <a:t>12/01/09 - 9pm</a:t>
            </a:r>
          </a:p>
        </p:txBody>
      </p:sp>
      <p:sp>
        <p:nvSpPr>
          <p:cNvPr id="5" name="Rectangle 106"/>
          <p:cNvSpPr>
            <a:spLocks noGrp="1" noChangeArrowheads="1"/>
          </p:cNvSpPr>
          <p:nvPr>
            <p:ph type="ftr" sz="quarter" idx="11"/>
          </p:nvPr>
        </p:nvSpPr>
        <p:spPr/>
        <p:txBody>
          <a:bodyPr/>
          <a:lstStyle>
            <a:lvl1pPr>
              <a:defRPr/>
            </a:lvl1pPr>
          </a:lstStyle>
          <a:p>
            <a:pPr>
              <a:defRPr/>
            </a:pPr>
            <a:r>
              <a:rPr lang="en-US"/>
              <a:t>eSlide – P6466 – The Financial Crisis and the Future of the P/C</a:t>
            </a:r>
          </a:p>
        </p:txBody>
      </p:sp>
      <p:sp>
        <p:nvSpPr>
          <p:cNvPr id="6" name="Rectangle 110"/>
          <p:cNvSpPr>
            <a:spLocks noGrp="1" noChangeArrowheads="1"/>
          </p:cNvSpPr>
          <p:nvPr>
            <p:ph type="sldNum" sz="quarter" idx="12"/>
          </p:nvPr>
        </p:nvSpPr>
        <p:spPr/>
        <p:txBody>
          <a:bodyPr/>
          <a:lstStyle>
            <a:lvl1pPr>
              <a:defRPr/>
            </a:lvl1pPr>
          </a:lstStyle>
          <a:p>
            <a:pPr>
              <a:defRPr/>
            </a:pPr>
            <a:fld id="{A06E2794-E31E-4BB1-BBB4-47273BFBE55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rtlCol="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Rectangle 105"/>
          <p:cNvSpPr>
            <a:spLocks noGrp="1" noChangeArrowheads="1"/>
          </p:cNvSpPr>
          <p:nvPr>
            <p:ph type="dt" sz="half" idx="10"/>
          </p:nvPr>
        </p:nvSpPr>
        <p:spPr/>
        <p:txBody>
          <a:bodyPr/>
          <a:lstStyle>
            <a:lvl1pPr algn="ctr">
              <a:defRPr/>
            </a:lvl1pPr>
          </a:lstStyle>
          <a:p>
            <a:pPr>
              <a:defRPr/>
            </a:pPr>
            <a:r>
              <a:rPr lang="en-US"/>
              <a:t>12/01/09 - 9pm</a:t>
            </a:r>
          </a:p>
        </p:txBody>
      </p:sp>
      <p:sp>
        <p:nvSpPr>
          <p:cNvPr id="5" name="Rectangle 106"/>
          <p:cNvSpPr>
            <a:spLocks noGrp="1" noChangeArrowheads="1"/>
          </p:cNvSpPr>
          <p:nvPr>
            <p:ph type="ftr" sz="quarter" idx="11"/>
          </p:nvPr>
        </p:nvSpPr>
        <p:spPr/>
        <p:txBody>
          <a:bodyPr/>
          <a:lstStyle>
            <a:lvl1pPr>
              <a:defRPr/>
            </a:lvl1pPr>
          </a:lstStyle>
          <a:p>
            <a:pPr>
              <a:defRPr/>
            </a:pPr>
            <a:r>
              <a:rPr lang="en-US"/>
              <a:t>eSlide – P6466 – The Financial Crisis and the Future of the P/C</a:t>
            </a:r>
          </a:p>
        </p:txBody>
      </p:sp>
      <p:sp>
        <p:nvSpPr>
          <p:cNvPr id="6" name="Rectangle 110"/>
          <p:cNvSpPr>
            <a:spLocks noGrp="1" noChangeArrowheads="1"/>
          </p:cNvSpPr>
          <p:nvPr>
            <p:ph type="sldNum" sz="quarter" idx="12"/>
          </p:nvPr>
        </p:nvSpPr>
        <p:spPr/>
        <p:txBody>
          <a:bodyPr/>
          <a:lstStyle>
            <a:lvl1pPr>
              <a:defRPr/>
            </a:lvl1pPr>
          </a:lstStyle>
          <a:p>
            <a:pPr>
              <a:defRPr/>
            </a:pPr>
            <a:fld id="{7D03B28E-EA6F-4726-B4EB-E37624EB034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05"/>
          <p:cNvSpPr>
            <a:spLocks noGrp="1" noChangeArrowheads="1"/>
          </p:cNvSpPr>
          <p:nvPr>
            <p:ph type="dt" sz="half" idx="10"/>
          </p:nvPr>
        </p:nvSpPr>
        <p:spPr/>
        <p:txBody>
          <a:bodyPr/>
          <a:lstStyle>
            <a:lvl1pPr algn="ctr">
              <a:defRPr/>
            </a:lvl1pPr>
          </a:lstStyle>
          <a:p>
            <a:pPr>
              <a:defRPr/>
            </a:pPr>
            <a:r>
              <a:rPr lang="en-US"/>
              <a:t>12/01/09 - 9pm</a:t>
            </a:r>
          </a:p>
        </p:txBody>
      </p:sp>
      <p:sp>
        <p:nvSpPr>
          <p:cNvPr id="6" name="Rectangle 106"/>
          <p:cNvSpPr>
            <a:spLocks noGrp="1" noChangeArrowheads="1"/>
          </p:cNvSpPr>
          <p:nvPr>
            <p:ph type="ftr" sz="quarter" idx="11"/>
          </p:nvPr>
        </p:nvSpPr>
        <p:spPr/>
        <p:txBody>
          <a:bodyPr/>
          <a:lstStyle>
            <a:lvl1pPr>
              <a:defRPr/>
            </a:lvl1pPr>
          </a:lstStyle>
          <a:p>
            <a:pPr>
              <a:defRPr/>
            </a:pPr>
            <a:r>
              <a:rPr lang="en-US"/>
              <a:t>eSlide – P6466 – The Financial Crisis and the Future of the P/C</a:t>
            </a:r>
          </a:p>
        </p:txBody>
      </p:sp>
      <p:sp>
        <p:nvSpPr>
          <p:cNvPr id="7" name="Rectangle 110"/>
          <p:cNvSpPr>
            <a:spLocks noGrp="1" noChangeArrowheads="1"/>
          </p:cNvSpPr>
          <p:nvPr>
            <p:ph type="sldNum" sz="quarter" idx="12"/>
          </p:nvPr>
        </p:nvSpPr>
        <p:spPr/>
        <p:txBody>
          <a:bodyPr/>
          <a:lstStyle>
            <a:lvl1pPr>
              <a:defRPr/>
            </a:lvl1pPr>
          </a:lstStyle>
          <a:p>
            <a:pPr>
              <a:defRPr/>
            </a:pPr>
            <a:fld id="{4BC6D375-C8D7-4C6B-A2E4-7332C1662E8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05"/>
          <p:cNvSpPr>
            <a:spLocks noGrp="1" noChangeArrowheads="1"/>
          </p:cNvSpPr>
          <p:nvPr>
            <p:ph type="dt" sz="half" idx="10"/>
          </p:nvPr>
        </p:nvSpPr>
        <p:spPr/>
        <p:txBody>
          <a:bodyPr/>
          <a:lstStyle>
            <a:lvl1pPr algn="ctr">
              <a:defRPr/>
            </a:lvl1pPr>
          </a:lstStyle>
          <a:p>
            <a:pPr>
              <a:defRPr/>
            </a:pPr>
            <a:r>
              <a:rPr lang="en-US"/>
              <a:t>12/01/09 - 9pm</a:t>
            </a:r>
          </a:p>
        </p:txBody>
      </p:sp>
      <p:sp>
        <p:nvSpPr>
          <p:cNvPr id="8" name="Rectangle 106"/>
          <p:cNvSpPr>
            <a:spLocks noGrp="1" noChangeArrowheads="1"/>
          </p:cNvSpPr>
          <p:nvPr>
            <p:ph type="ftr" sz="quarter" idx="11"/>
          </p:nvPr>
        </p:nvSpPr>
        <p:spPr/>
        <p:txBody>
          <a:bodyPr/>
          <a:lstStyle>
            <a:lvl1pPr>
              <a:defRPr/>
            </a:lvl1pPr>
          </a:lstStyle>
          <a:p>
            <a:pPr>
              <a:defRPr/>
            </a:pPr>
            <a:r>
              <a:rPr lang="en-US"/>
              <a:t>eSlide – P6466 – The Financial Crisis and the Future of the P/C</a:t>
            </a:r>
          </a:p>
        </p:txBody>
      </p:sp>
      <p:sp>
        <p:nvSpPr>
          <p:cNvPr id="9" name="Rectangle 110"/>
          <p:cNvSpPr>
            <a:spLocks noGrp="1" noChangeArrowheads="1"/>
          </p:cNvSpPr>
          <p:nvPr>
            <p:ph type="sldNum" sz="quarter" idx="12"/>
          </p:nvPr>
        </p:nvSpPr>
        <p:spPr/>
        <p:txBody>
          <a:bodyPr/>
          <a:lstStyle>
            <a:lvl1pPr>
              <a:defRPr/>
            </a:lvl1pPr>
          </a:lstStyle>
          <a:p>
            <a:pPr>
              <a:defRPr/>
            </a:pPr>
            <a:fld id="{57AAC5D7-BADE-4DDC-9EB5-B89E23753F4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r>
              <a:rPr lang="en-US"/>
              <a:t>Click to edit Master title style</a:t>
            </a:r>
          </a:p>
        </p:txBody>
      </p:sp>
      <p:sp>
        <p:nvSpPr>
          <p:cNvPr id="3" name="Rectangle 105"/>
          <p:cNvSpPr>
            <a:spLocks noGrp="1" noChangeArrowheads="1"/>
          </p:cNvSpPr>
          <p:nvPr>
            <p:ph type="dt" sz="half" idx="10"/>
          </p:nvPr>
        </p:nvSpPr>
        <p:spPr/>
        <p:txBody>
          <a:bodyPr/>
          <a:lstStyle>
            <a:lvl1pPr algn="ctr">
              <a:defRPr/>
            </a:lvl1pPr>
          </a:lstStyle>
          <a:p>
            <a:pPr>
              <a:defRPr/>
            </a:pPr>
            <a:r>
              <a:rPr lang="en-US"/>
              <a:t>12/01/09 - 9pm</a:t>
            </a:r>
          </a:p>
        </p:txBody>
      </p:sp>
      <p:sp>
        <p:nvSpPr>
          <p:cNvPr id="4" name="Rectangle 106"/>
          <p:cNvSpPr>
            <a:spLocks noGrp="1" noChangeArrowheads="1"/>
          </p:cNvSpPr>
          <p:nvPr>
            <p:ph type="ftr" sz="quarter" idx="11"/>
          </p:nvPr>
        </p:nvSpPr>
        <p:spPr/>
        <p:txBody>
          <a:bodyPr/>
          <a:lstStyle>
            <a:lvl1pPr>
              <a:defRPr/>
            </a:lvl1pPr>
          </a:lstStyle>
          <a:p>
            <a:pPr>
              <a:defRPr/>
            </a:pPr>
            <a:r>
              <a:rPr lang="en-US"/>
              <a:t>eSlide – P6466 – The Financial Crisis and the Future of the P/C</a:t>
            </a:r>
          </a:p>
        </p:txBody>
      </p:sp>
      <p:sp>
        <p:nvSpPr>
          <p:cNvPr id="5" name="Rectangle 110"/>
          <p:cNvSpPr>
            <a:spLocks noGrp="1" noChangeArrowheads="1"/>
          </p:cNvSpPr>
          <p:nvPr>
            <p:ph type="sldNum" sz="quarter" idx="12"/>
          </p:nvPr>
        </p:nvSpPr>
        <p:spPr/>
        <p:txBody>
          <a:bodyPr/>
          <a:lstStyle>
            <a:lvl1pPr>
              <a:defRPr/>
            </a:lvl1pPr>
          </a:lstStyle>
          <a:p>
            <a:pPr>
              <a:defRPr/>
            </a:pPr>
            <a:fld id="{B70C2D65-7797-4C0A-BC34-863EA613158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5"/>
          <p:cNvSpPr>
            <a:spLocks noGrp="1" noChangeArrowheads="1"/>
          </p:cNvSpPr>
          <p:nvPr>
            <p:ph type="dt" sz="half" idx="10"/>
          </p:nvPr>
        </p:nvSpPr>
        <p:spPr/>
        <p:txBody>
          <a:bodyPr/>
          <a:lstStyle>
            <a:lvl1pPr algn="ctr">
              <a:defRPr/>
            </a:lvl1pPr>
          </a:lstStyle>
          <a:p>
            <a:pPr>
              <a:defRPr/>
            </a:pPr>
            <a:r>
              <a:rPr lang="en-US"/>
              <a:t>12/01/09 - 9pm</a:t>
            </a:r>
          </a:p>
        </p:txBody>
      </p:sp>
      <p:sp>
        <p:nvSpPr>
          <p:cNvPr id="3" name="Rectangle 106"/>
          <p:cNvSpPr>
            <a:spLocks noGrp="1" noChangeArrowheads="1"/>
          </p:cNvSpPr>
          <p:nvPr>
            <p:ph type="ftr" sz="quarter" idx="11"/>
          </p:nvPr>
        </p:nvSpPr>
        <p:spPr/>
        <p:txBody>
          <a:bodyPr/>
          <a:lstStyle>
            <a:lvl1pPr>
              <a:defRPr/>
            </a:lvl1pPr>
          </a:lstStyle>
          <a:p>
            <a:pPr>
              <a:defRPr/>
            </a:pPr>
            <a:r>
              <a:rPr lang="en-US"/>
              <a:t>eSlide – P6466 – The Financial Crisis and the Future of the P/C</a:t>
            </a:r>
          </a:p>
        </p:txBody>
      </p:sp>
      <p:sp>
        <p:nvSpPr>
          <p:cNvPr id="4" name="Rectangle 110"/>
          <p:cNvSpPr>
            <a:spLocks noGrp="1" noChangeArrowheads="1"/>
          </p:cNvSpPr>
          <p:nvPr>
            <p:ph type="sldNum" sz="quarter" idx="12"/>
          </p:nvPr>
        </p:nvSpPr>
        <p:spPr/>
        <p:txBody>
          <a:bodyPr/>
          <a:lstStyle>
            <a:lvl1pPr>
              <a:defRPr/>
            </a:lvl1pPr>
          </a:lstStyle>
          <a:p>
            <a:pPr>
              <a:defRPr/>
            </a:pPr>
            <a:fld id="{0D7DCCF2-D065-42C7-B3E4-128C8D949DF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5"/>
          <p:cNvSpPr>
            <a:spLocks noGrp="1" noChangeArrowheads="1"/>
          </p:cNvSpPr>
          <p:nvPr>
            <p:ph type="dt" sz="half" idx="10"/>
          </p:nvPr>
        </p:nvSpPr>
        <p:spPr/>
        <p:txBody>
          <a:bodyPr/>
          <a:lstStyle>
            <a:lvl1pPr algn="ctr">
              <a:defRPr/>
            </a:lvl1pPr>
          </a:lstStyle>
          <a:p>
            <a:pPr>
              <a:defRPr/>
            </a:pPr>
            <a:r>
              <a:rPr lang="en-US"/>
              <a:t>12/01/09 - 9pm</a:t>
            </a:r>
          </a:p>
        </p:txBody>
      </p:sp>
      <p:sp>
        <p:nvSpPr>
          <p:cNvPr id="6" name="Rectangle 106"/>
          <p:cNvSpPr>
            <a:spLocks noGrp="1" noChangeArrowheads="1"/>
          </p:cNvSpPr>
          <p:nvPr>
            <p:ph type="ftr" sz="quarter" idx="11"/>
          </p:nvPr>
        </p:nvSpPr>
        <p:spPr/>
        <p:txBody>
          <a:bodyPr/>
          <a:lstStyle>
            <a:lvl1pPr>
              <a:defRPr/>
            </a:lvl1pPr>
          </a:lstStyle>
          <a:p>
            <a:pPr>
              <a:defRPr/>
            </a:pPr>
            <a:r>
              <a:rPr lang="en-US"/>
              <a:t>eSlide – P6466 – The Financial Crisis and the Future of the P/C</a:t>
            </a:r>
          </a:p>
        </p:txBody>
      </p:sp>
      <p:sp>
        <p:nvSpPr>
          <p:cNvPr id="7" name="Rectangle 110"/>
          <p:cNvSpPr>
            <a:spLocks noGrp="1" noChangeArrowheads="1"/>
          </p:cNvSpPr>
          <p:nvPr>
            <p:ph type="sldNum" sz="quarter" idx="12"/>
          </p:nvPr>
        </p:nvSpPr>
        <p:spPr/>
        <p:txBody>
          <a:bodyPr/>
          <a:lstStyle>
            <a:lvl1pPr>
              <a:defRPr/>
            </a:lvl1pPr>
          </a:lstStyle>
          <a:p>
            <a:pPr>
              <a:defRPr/>
            </a:pPr>
            <a:fld id="{DC35AF37-A82E-4F29-8856-E13AF07E511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lIns="91440" rIns="91440"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05"/>
          <p:cNvSpPr>
            <a:spLocks noGrp="1" noChangeArrowheads="1"/>
          </p:cNvSpPr>
          <p:nvPr>
            <p:ph type="dt" sz="half" idx="10"/>
          </p:nvPr>
        </p:nvSpPr>
        <p:spPr/>
        <p:txBody>
          <a:bodyPr/>
          <a:lstStyle>
            <a:lvl1pPr algn="ctr">
              <a:defRPr/>
            </a:lvl1pPr>
          </a:lstStyle>
          <a:p>
            <a:pPr>
              <a:defRPr/>
            </a:pPr>
            <a:r>
              <a:rPr lang="en-US"/>
              <a:t>12/01/09 - 9pm</a:t>
            </a:r>
          </a:p>
        </p:txBody>
      </p:sp>
      <p:sp>
        <p:nvSpPr>
          <p:cNvPr id="6" name="Rectangle 106"/>
          <p:cNvSpPr>
            <a:spLocks noGrp="1" noChangeArrowheads="1"/>
          </p:cNvSpPr>
          <p:nvPr>
            <p:ph type="ftr" sz="quarter" idx="11"/>
          </p:nvPr>
        </p:nvSpPr>
        <p:spPr/>
        <p:txBody>
          <a:bodyPr/>
          <a:lstStyle>
            <a:lvl1pPr>
              <a:defRPr/>
            </a:lvl1pPr>
          </a:lstStyle>
          <a:p>
            <a:pPr>
              <a:defRPr/>
            </a:pPr>
            <a:r>
              <a:rPr lang="en-US"/>
              <a:t>eSlide – P6466 – The Financial Crisis and the Future of the P/C</a:t>
            </a:r>
          </a:p>
        </p:txBody>
      </p:sp>
      <p:sp>
        <p:nvSpPr>
          <p:cNvPr id="7" name="Rectangle 110"/>
          <p:cNvSpPr>
            <a:spLocks noGrp="1" noChangeArrowheads="1"/>
          </p:cNvSpPr>
          <p:nvPr>
            <p:ph type="sldNum" sz="quarter" idx="12"/>
          </p:nvPr>
        </p:nvSpPr>
        <p:spPr/>
        <p:txBody>
          <a:bodyPr/>
          <a:lstStyle>
            <a:lvl1pPr>
              <a:defRPr/>
            </a:lvl1pPr>
          </a:lstStyle>
          <a:p>
            <a:pPr>
              <a:defRPr/>
            </a:pPr>
            <a:fld id="{4A8FB9E5-1AE1-44BD-BE9E-A1F3BDA8F19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8" name="Rectangle 104"/>
          <p:cNvSpPr>
            <a:spLocks noChangeArrowheads="1"/>
          </p:cNvSpPr>
          <p:nvPr/>
        </p:nvSpPr>
        <p:spPr bwMode="white">
          <a:xfrm>
            <a:off x="0" y="0"/>
            <a:ext cx="9144000" cy="6858000"/>
          </a:xfrm>
          <a:prstGeom prst="rect">
            <a:avLst/>
          </a:prstGeom>
          <a:solidFill>
            <a:srgbClr val="FFFFFF"/>
          </a:solidFill>
          <a:ln w="9525">
            <a:noFill/>
            <a:miter lim="800000"/>
            <a:headEnd/>
            <a:tailEnd/>
          </a:ln>
          <a:effectLst/>
        </p:spPr>
        <p:txBody>
          <a:bodyPr wrap="none" anchor="ctr"/>
          <a:lstStyle/>
          <a:p>
            <a:pPr>
              <a:defRPr/>
            </a:pPr>
            <a:endParaRPr lang="en-US">
              <a:solidFill>
                <a:srgbClr val="000000"/>
              </a:solidFill>
              <a:cs typeface="Arial" charset="0"/>
            </a:endParaRPr>
          </a:p>
        </p:txBody>
      </p:sp>
      <p:pic>
        <p:nvPicPr>
          <p:cNvPr id="1027" name="Picture 109" descr="Text Page"/>
          <p:cNvPicPr>
            <a:picLocks noChangeAspect="1" noChangeArrowheads="1"/>
          </p:cNvPicPr>
          <p:nvPr/>
        </p:nvPicPr>
        <p:blipFill>
          <a:blip r:embed="rId14" cstate="print"/>
          <a:srcRect t="4605"/>
          <a:stretch>
            <a:fillRect/>
          </a:stretch>
        </p:blipFill>
        <p:spPr bwMode="auto">
          <a:xfrm>
            <a:off x="0" y="0"/>
            <a:ext cx="9144000" cy="1150938"/>
          </a:xfrm>
          <a:prstGeom prst="rect">
            <a:avLst/>
          </a:prstGeom>
          <a:noFill/>
          <a:ln w="9525">
            <a:noFill/>
            <a:miter lim="800000"/>
            <a:headEnd/>
            <a:tailEnd/>
          </a:ln>
        </p:spPr>
      </p:pic>
      <p:sp>
        <p:nvSpPr>
          <p:cNvPr id="1028" name="Rectangle 45"/>
          <p:cNvSpPr>
            <a:spLocks noGrp="1" noChangeArrowheads="1"/>
          </p:cNvSpPr>
          <p:nvPr>
            <p:ph type="body" idx="1"/>
          </p:nvPr>
        </p:nvSpPr>
        <p:spPr bwMode="auto">
          <a:xfrm>
            <a:off x="495300" y="1647825"/>
            <a:ext cx="8153400" cy="4652963"/>
          </a:xfrm>
          <a:prstGeom prst="rect">
            <a:avLst/>
          </a:prstGeom>
          <a:noFill/>
          <a:ln w="9525" algn="ctr">
            <a:noFill/>
            <a:miter lim="800000"/>
            <a:headEnd/>
            <a:tailEnd/>
          </a:ln>
        </p:spPr>
        <p:txBody>
          <a:bodyPr vert="horz" wrap="square" lIns="45720" tIns="45720" rIns="4572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44"/>
          <p:cNvSpPr>
            <a:spLocks noGrp="1" noChangeArrowheads="1"/>
          </p:cNvSpPr>
          <p:nvPr>
            <p:ph type="title"/>
          </p:nvPr>
        </p:nvSpPr>
        <p:spPr bwMode="black">
          <a:xfrm>
            <a:off x="298450" y="90488"/>
            <a:ext cx="7400925" cy="860425"/>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p>
            <a:pPr lvl="0"/>
            <a:r>
              <a:rPr lang="en-US" smtClean="0"/>
              <a:t>Click to edit </a:t>
            </a:r>
            <a:br>
              <a:rPr lang="en-US" smtClean="0"/>
            </a:br>
            <a:r>
              <a:rPr lang="en-US" smtClean="0"/>
              <a:t>Master title style</a:t>
            </a:r>
          </a:p>
        </p:txBody>
      </p:sp>
      <p:sp>
        <p:nvSpPr>
          <p:cNvPr id="1125" name="Rectangle 101"/>
          <p:cNvSpPr>
            <a:spLocks noChangeArrowheads="1"/>
          </p:cNvSpPr>
          <p:nvPr/>
        </p:nvSpPr>
        <p:spPr bwMode="auto">
          <a:xfrm>
            <a:off x="0" y="6807200"/>
            <a:ext cx="9144000" cy="50800"/>
          </a:xfrm>
          <a:prstGeom prst="rect">
            <a:avLst/>
          </a:prstGeom>
          <a:solidFill>
            <a:srgbClr val="225A7A"/>
          </a:solidFill>
          <a:ln w="9525">
            <a:noFill/>
            <a:miter lim="800000"/>
            <a:headEnd/>
            <a:tailEnd/>
          </a:ln>
          <a:effectLst/>
        </p:spPr>
        <p:txBody>
          <a:bodyPr wrap="none" anchor="ctr"/>
          <a:lstStyle/>
          <a:p>
            <a:pPr>
              <a:defRPr/>
            </a:pPr>
            <a:endParaRPr lang="en-US">
              <a:solidFill>
                <a:srgbClr val="000000"/>
              </a:solidFill>
              <a:cs typeface="Arial" charset="0"/>
            </a:endParaRPr>
          </a:p>
        </p:txBody>
      </p:sp>
      <p:pic>
        <p:nvPicPr>
          <p:cNvPr id="1031" name="Picture 102"/>
          <p:cNvPicPr>
            <a:picLocks noChangeAspect="1" noChangeArrowheads="1"/>
          </p:cNvPicPr>
          <p:nvPr/>
        </p:nvPicPr>
        <p:blipFill>
          <a:blip r:embed="rId15" cstate="print"/>
          <a:srcRect/>
          <a:stretch>
            <a:fillRect/>
          </a:stretch>
        </p:blipFill>
        <p:spPr bwMode="auto">
          <a:xfrm>
            <a:off x="7761288" y="349250"/>
            <a:ext cx="1228725" cy="341313"/>
          </a:xfrm>
          <a:prstGeom prst="rect">
            <a:avLst/>
          </a:prstGeom>
          <a:noFill/>
          <a:ln w="9525">
            <a:noFill/>
            <a:miter lim="800000"/>
            <a:headEnd/>
            <a:tailEnd/>
          </a:ln>
        </p:spPr>
      </p:pic>
      <p:sp>
        <p:nvSpPr>
          <p:cNvPr id="1129" name="Rectangle 105"/>
          <p:cNvSpPr>
            <a:spLocks noGrp="1" noChangeArrowheads="1"/>
          </p:cNvSpPr>
          <p:nvPr>
            <p:ph type="dt" sz="half" idx="2"/>
          </p:nvPr>
        </p:nvSpPr>
        <p:spPr bwMode="auto">
          <a:xfrm>
            <a:off x="85725" y="6961188"/>
            <a:ext cx="1352550" cy="115887"/>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l" eaLnBrk="0" hangingPunct="0">
              <a:lnSpc>
                <a:spcPct val="85000"/>
              </a:lnSpc>
              <a:spcBef>
                <a:spcPct val="20000"/>
              </a:spcBef>
              <a:defRPr sz="900">
                <a:solidFill>
                  <a:srgbClr val="FFFFFF"/>
                </a:solidFill>
                <a:latin typeface="Arial" charset="0"/>
                <a:cs typeface="+mn-cs"/>
              </a:defRPr>
            </a:lvl1pPr>
          </a:lstStyle>
          <a:p>
            <a:pPr>
              <a:defRPr/>
            </a:pPr>
            <a:r>
              <a:rPr lang="en-US"/>
              <a:t>12/01/09 - 9pm</a:t>
            </a:r>
          </a:p>
        </p:txBody>
      </p:sp>
      <p:sp>
        <p:nvSpPr>
          <p:cNvPr id="1130" name="Rectangle 106"/>
          <p:cNvSpPr>
            <a:spLocks noGrp="1" noChangeArrowheads="1"/>
          </p:cNvSpPr>
          <p:nvPr>
            <p:ph type="ftr" sz="quarter" idx="3"/>
          </p:nvPr>
        </p:nvSpPr>
        <p:spPr bwMode="auto">
          <a:xfrm>
            <a:off x="2695575" y="6961188"/>
            <a:ext cx="3752850" cy="117475"/>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ctr" eaLnBrk="0" hangingPunct="0">
              <a:lnSpc>
                <a:spcPct val="85000"/>
              </a:lnSpc>
              <a:spcBef>
                <a:spcPct val="20000"/>
              </a:spcBef>
              <a:defRPr sz="900">
                <a:solidFill>
                  <a:srgbClr val="FFFFFF"/>
                </a:solidFill>
                <a:latin typeface="Arial" charset="0"/>
                <a:cs typeface="+mn-cs"/>
              </a:defRPr>
            </a:lvl1pPr>
          </a:lstStyle>
          <a:p>
            <a:pPr>
              <a:defRPr/>
            </a:pPr>
            <a:r>
              <a:rPr lang="en-US"/>
              <a:t>eSlide – P6466 – The Financial Crisis and the Future of the P/C</a:t>
            </a:r>
          </a:p>
        </p:txBody>
      </p:sp>
      <p:sp>
        <p:nvSpPr>
          <p:cNvPr id="1134" name="Rectangle 110"/>
          <p:cNvSpPr>
            <a:spLocks noGrp="1" noChangeArrowheads="1"/>
          </p:cNvSpPr>
          <p:nvPr>
            <p:ph type="sldNum" sz="quarter" idx="4"/>
          </p:nvPr>
        </p:nvSpPr>
        <p:spPr bwMode="auto">
          <a:xfrm>
            <a:off x="8601075" y="6656388"/>
            <a:ext cx="447675" cy="115887"/>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eaLnBrk="0" hangingPunct="0">
              <a:lnSpc>
                <a:spcPct val="85000"/>
              </a:lnSpc>
              <a:spcBef>
                <a:spcPct val="20000"/>
              </a:spcBef>
              <a:defRPr sz="900">
                <a:solidFill>
                  <a:srgbClr val="000000"/>
                </a:solidFill>
                <a:latin typeface="Arial" charset="0"/>
                <a:cs typeface="+mn-cs"/>
              </a:defRPr>
            </a:lvl1pPr>
          </a:lstStyle>
          <a:p>
            <a:pPr>
              <a:defRPr/>
            </a:pPr>
            <a:fld id="{D1039344-C7FC-4368-B8F3-4D49F1EF24F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Lst>
  <p:timing>
    <p:tnLst>
      <p:par>
        <p:cTn id="1" dur="indefinite" restart="never" nodeType="tmRoot"/>
      </p:par>
    </p:tnLst>
  </p:timing>
  <p:hf hdr="0"/>
  <p:txStyles>
    <p:titleStyle>
      <a:lvl1pPr algn="l" defTabSz="114300" rtl="0" eaLnBrk="0" fontAlgn="base" hangingPunct="0">
        <a:lnSpc>
          <a:spcPct val="90000"/>
        </a:lnSpc>
        <a:spcBef>
          <a:spcPct val="0"/>
        </a:spcBef>
        <a:spcAft>
          <a:spcPct val="0"/>
        </a:spcAft>
        <a:defRPr sz="3000" b="1">
          <a:solidFill>
            <a:srgbClr val="225A7A"/>
          </a:solidFill>
          <a:latin typeface="Arial" charset="0"/>
          <a:ea typeface="+mj-ea"/>
          <a:cs typeface="+mj-cs"/>
        </a:defRPr>
      </a:lvl1pPr>
      <a:lvl2pPr algn="l" defTabSz="114300" rtl="0" eaLnBrk="0" fontAlgn="base" hangingPunct="0">
        <a:lnSpc>
          <a:spcPct val="90000"/>
        </a:lnSpc>
        <a:spcBef>
          <a:spcPct val="0"/>
        </a:spcBef>
        <a:spcAft>
          <a:spcPct val="0"/>
        </a:spcAft>
        <a:defRPr sz="3000" b="1">
          <a:solidFill>
            <a:srgbClr val="225A7A"/>
          </a:solidFill>
          <a:latin typeface="Arial"/>
        </a:defRPr>
      </a:lvl2pPr>
      <a:lvl3pPr algn="l" defTabSz="114300" rtl="0" eaLnBrk="0" fontAlgn="base" hangingPunct="0">
        <a:lnSpc>
          <a:spcPct val="90000"/>
        </a:lnSpc>
        <a:spcBef>
          <a:spcPct val="0"/>
        </a:spcBef>
        <a:spcAft>
          <a:spcPct val="0"/>
        </a:spcAft>
        <a:defRPr sz="3000" b="1">
          <a:solidFill>
            <a:srgbClr val="225A7A"/>
          </a:solidFill>
          <a:latin typeface="Arial"/>
        </a:defRPr>
      </a:lvl3pPr>
      <a:lvl4pPr algn="l" defTabSz="114300" rtl="0" eaLnBrk="0" fontAlgn="base" hangingPunct="0">
        <a:lnSpc>
          <a:spcPct val="90000"/>
        </a:lnSpc>
        <a:spcBef>
          <a:spcPct val="0"/>
        </a:spcBef>
        <a:spcAft>
          <a:spcPct val="0"/>
        </a:spcAft>
        <a:defRPr sz="3000" b="1">
          <a:solidFill>
            <a:srgbClr val="225A7A"/>
          </a:solidFill>
          <a:latin typeface="Arial"/>
        </a:defRPr>
      </a:lvl4pPr>
      <a:lvl5pPr algn="l" defTabSz="114300" rtl="0" eaLnBrk="0" fontAlgn="base" hangingPunct="0">
        <a:lnSpc>
          <a:spcPct val="90000"/>
        </a:lnSpc>
        <a:spcBef>
          <a:spcPct val="0"/>
        </a:spcBef>
        <a:spcAft>
          <a:spcPct val="0"/>
        </a:spcAft>
        <a:defRPr sz="3000" b="1">
          <a:solidFill>
            <a:srgbClr val="225A7A"/>
          </a:solidFill>
          <a:latin typeface="Arial"/>
        </a:defRPr>
      </a:lvl5pPr>
      <a:lvl6pPr marL="457200" algn="l" fontAlgn="base">
        <a:spcBef>
          <a:spcPct val="0"/>
        </a:spcBef>
        <a:spcAft>
          <a:spcPct val="0"/>
        </a:spcAft>
        <a:defRPr sz="3200">
          <a:solidFill>
            <a:schemeClr val="bg1">
              <a:alpha val="100000"/>
            </a:schemeClr>
          </a:solidFill>
          <a:latin typeface="Arial"/>
        </a:defRPr>
      </a:lvl6pPr>
      <a:lvl7pPr marL="914400" algn="l" fontAlgn="base">
        <a:spcBef>
          <a:spcPct val="0"/>
        </a:spcBef>
        <a:spcAft>
          <a:spcPct val="0"/>
        </a:spcAft>
        <a:defRPr sz="3200">
          <a:solidFill>
            <a:schemeClr val="bg1">
              <a:alpha val="100000"/>
            </a:schemeClr>
          </a:solidFill>
          <a:latin typeface="Arial"/>
        </a:defRPr>
      </a:lvl7pPr>
      <a:lvl8pPr marL="1371600" algn="l" fontAlgn="base">
        <a:spcBef>
          <a:spcPct val="0"/>
        </a:spcBef>
        <a:spcAft>
          <a:spcPct val="0"/>
        </a:spcAft>
        <a:defRPr sz="3200">
          <a:solidFill>
            <a:schemeClr val="bg1">
              <a:alpha val="100000"/>
            </a:schemeClr>
          </a:solidFill>
          <a:latin typeface="Arial"/>
        </a:defRPr>
      </a:lvl8pPr>
      <a:lvl9pPr marL="1828800" algn="l" fontAlgn="base">
        <a:spcBef>
          <a:spcPct val="0"/>
        </a:spcBef>
        <a:spcAft>
          <a:spcPct val="0"/>
        </a:spcAft>
        <a:defRPr sz="3200">
          <a:solidFill>
            <a:schemeClr val="bg1">
              <a:alpha val="100000"/>
            </a:schemeClr>
          </a:solidFill>
          <a:latin typeface="Arial"/>
        </a:defRPr>
      </a:lvl9pPr>
    </p:titleStyle>
    <p:bodyStyle>
      <a:lvl1pPr marL="292100" indent="-292100" algn="l" rtl="0" eaLnBrk="0" fontAlgn="base" hangingPunct="0">
        <a:lnSpc>
          <a:spcPct val="90000"/>
        </a:lnSpc>
        <a:spcBef>
          <a:spcPct val="100000"/>
        </a:spcBef>
        <a:spcAft>
          <a:spcPct val="0"/>
        </a:spcAft>
        <a:buClr>
          <a:schemeClr val="accent2"/>
        </a:buClr>
        <a:buFont typeface="Wingdings" pitchFamily="2" charset="2"/>
        <a:buChar char="n"/>
        <a:defRPr sz="2400">
          <a:solidFill>
            <a:schemeClr val="tx1"/>
          </a:solidFill>
          <a:latin typeface="Arial" charset="0"/>
          <a:ea typeface="+mn-ea"/>
          <a:cs typeface="+mn-cs"/>
        </a:defRPr>
      </a:lvl1pPr>
      <a:lvl2pPr marL="635000" indent="-228600" algn="l" rtl="0" eaLnBrk="0" fontAlgn="base" hangingPunct="0">
        <a:lnSpc>
          <a:spcPct val="90000"/>
        </a:lnSpc>
        <a:spcBef>
          <a:spcPct val="50000"/>
        </a:spcBef>
        <a:spcAft>
          <a:spcPct val="0"/>
        </a:spcAft>
        <a:buClr>
          <a:schemeClr val="accent2"/>
        </a:buClr>
        <a:buFont typeface="Wingdings" pitchFamily="2" charset="2"/>
        <a:buChar char="w"/>
        <a:defRPr sz="2200">
          <a:solidFill>
            <a:schemeClr val="tx1"/>
          </a:solidFill>
          <a:latin typeface="Arial" charset="0"/>
        </a:defRPr>
      </a:lvl2pPr>
      <a:lvl3pPr marL="977900" indent="-228600" algn="l" rtl="0" eaLnBrk="0" fontAlgn="base" hangingPunct="0">
        <a:lnSpc>
          <a:spcPct val="90000"/>
        </a:lnSpc>
        <a:spcBef>
          <a:spcPct val="25000"/>
        </a:spcBef>
        <a:spcAft>
          <a:spcPct val="0"/>
        </a:spcAft>
        <a:buClr>
          <a:schemeClr val="accent2"/>
        </a:buClr>
        <a:buFont typeface="Arial" charset="0"/>
        <a:buChar char="–"/>
        <a:defRPr sz="2000">
          <a:solidFill>
            <a:schemeClr val="tx1"/>
          </a:solidFill>
          <a:latin typeface="Arial" charset="0"/>
        </a:defRPr>
      </a:lvl3pPr>
      <a:lvl4pPr marL="1320800" indent="-228600" algn="l" rtl="0" eaLnBrk="0" fontAlgn="base" hangingPunct="0">
        <a:lnSpc>
          <a:spcPct val="90000"/>
        </a:lnSpc>
        <a:spcBef>
          <a:spcPct val="15000"/>
        </a:spcBef>
        <a:spcAft>
          <a:spcPct val="0"/>
        </a:spcAft>
        <a:buClr>
          <a:schemeClr val="accent2"/>
        </a:buClr>
        <a:buFont typeface="Wingdings" pitchFamily="2" charset="2"/>
        <a:buChar char="§"/>
        <a:defRPr>
          <a:solidFill>
            <a:schemeClr val="tx1"/>
          </a:solidFill>
          <a:latin typeface="Arial" charset="0"/>
        </a:defRPr>
      </a:lvl4pPr>
      <a:lvl5pPr marL="1663700" indent="-228600" algn="l" rtl="0" eaLnBrk="0" fontAlgn="base" hangingPunct="0">
        <a:lnSpc>
          <a:spcPct val="95000"/>
        </a:lnSpc>
        <a:spcBef>
          <a:spcPct val="15000"/>
        </a:spcBef>
        <a:spcAft>
          <a:spcPct val="0"/>
        </a:spcAft>
        <a:buClr>
          <a:schemeClr val="accent2"/>
        </a:buClr>
        <a:buChar char="»"/>
        <a:defRPr sz="1600">
          <a:solidFill>
            <a:schemeClr val="tx1"/>
          </a:solidFill>
          <a:latin typeface="Arial" charset="0"/>
        </a:defRPr>
      </a:lvl5pPr>
      <a:lvl6pPr marL="2514600" indent="-228600" algn="l" fontAlgn="base">
        <a:spcBef>
          <a:spcPct val="20000"/>
        </a:spcBef>
        <a:spcAft>
          <a:spcPct val="0"/>
        </a:spcAft>
        <a:buChar char="»"/>
        <a:defRPr>
          <a:solidFill>
            <a:schemeClr val="bg1">
              <a:alpha val="100000"/>
            </a:schemeClr>
          </a:solidFill>
          <a:latin typeface="+mn-lt"/>
        </a:defRPr>
      </a:lvl6pPr>
      <a:lvl7pPr marL="2971800" indent="-228600" algn="l" fontAlgn="base">
        <a:spcBef>
          <a:spcPct val="20000"/>
        </a:spcBef>
        <a:spcAft>
          <a:spcPct val="0"/>
        </a:spcAft>
        <a:buChar char="»"/>
        <a:defRPr>
          <a:solidFill>
            <a:schemeClr val="bg1">
              <a:alpha val="100000"/>
            </a:schemeClr>
          </a:solidFill>
          <a:latin typeface="+mn-lt"/>
        </a:defRPr>
      </a:lvl7pPr>
      <a:lvl8pPr marL="3429000" indent="-228600" algn="l" fontAlgn="base">
        <a:spcBef>
          <a:spcPct val="20000"/>
        </a:spcBef>
        <a:spcAft>
          <a:spcPct val="0"/>
        </a:spcAft>
        <a:buChar char="»"/>
        <a:defRPr>
          <a:solidFill>
            <a:schemeClr val="bg1">
              <a:alpha val="100000"/>
            </a:schemeClr>
          </a:solidFill>
          <a:latin typeface="+mn-lt"/>
        </a:defRPr>
      </a:lvl8pPr>
      <a:lvl9pPr marL="3886200" indent="-228600" algn="l" fontAlgn="base">
        <a:spcBef>
          <a:spcPct val="20000"/>
        </a:spcBef>
        <a:spcAft>
          <a:spcPct val="0"/>
        </a:spcAft>
        <a:buChar char="»"/>
        <a:defRPr>
          <a:solidFill>
            <a:schemeClr val="bg1">
              <a:alpha val="100000"/>
            </a:schemeClr>
          </a:solidFill>
          <a:latin typeface="+mn-lt"/>
        </a:defRPr>
      </a:lvl9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eannes@iii.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2.iii.org/media/av/evacuation" TargetMode="External"/><Relationship Id="rId2" Type="http://schemas.openxmlformats.org/officeDocument/2006/relationships/hyperlink" Target="http://www.iii.org/articles/protecting-your-pet-during-a-disaster.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oleObject" Target="../embeddings/oleObject10.bin"/></Relationships>
</file>

<file path=ppt/slides/_rels/slide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cid:image001.jpg@01CB6F85.F59187C0"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ctrTitle"/>
          </p:nvPr>
        </p:nvSpPr>
        <p:spPr>
          <a:xfrm>
            <a:off x="0" y="1027503"/>
            <a:ext cx="8997950" cy="3683982"/>
          </a:xfrm>
          <a:ln/>
        </p:spPr>
        <p:txBody>
          <a:bodyPr/>
          <a:lstStyle/>
          <a:p>
            <a:r>
              <a:rPr lang="en-US" sz="3600" dirty="0"/>
              <a:t/>
            </a:r>
            <a:br>
              <a:rPr lang="en-US" sz="3600" dirty="0"/>
            </a:br>
            <a:r>
              <a:rPr lang="en-US" sz="3600" dirty="0"/>
              <a:t/>
            </a:r>
            <a:br>
              <a:rPr lang="en-US" sz="3600" dirty="0"/>
            </a:br>
            <a:r>
              <a:rPr lang="en-US" sz="2400" dirty="0" smtClean="0"/>
              <a:t>HURRICANE SCIENCE AND EDUCATION SYMPOSIUM</a:t>
            </a:r>
            <a:br>
              <a:rPr lang="en-US" sz="2400" dirty="0" smtClean="0"/>
            </a:br>
            <a:r>
              <a:rPr lang="en-US" sz="2400" dirty="0" smtClean="0"/>
              <a:t/>
            </a:r>
            <a:br>
              <a:rPr lang="en-US" sz="2400" dirty="0" smtClean="0"/>
            </a:br>
            <a:r>
              <a:rPr lang="en-US" sz="2400" i="1" dirty="0" smtClean="0"/>
              <a:t>“Living with Hurricanes: Hazards, Impact, Preparation and Mitigation”</a:t>
            </a:r>
            <a:r>
              <a:rPr lang="en-US" sz="2400" dirty="0" smtClean="0"/>
              <a:t/>
            </a:r>
            <a:br>
              <a:rPr lang="en-US" sz="2400" dirty="0" smtClean="0"/>
            </a:br>
            <a:r>
              <a:rPr lang="en-US" sz="3600" dirty="0"/>
              <a:t/>
            </a:r>
            <a:br>
              <a:rPr lang="en-US" sz="3600" dirty="0"/>
            </a:br>
            <a:endParaRPr lang="en-US" sz="3600" dirty="0"/>
          </a:p>
        </p:txBody>
      </p:sp>
      <p:sp>
        <p:nvSpPr>
          <p:cNvPr id="17410" name="Rectangle 3"/>
          <p:cNvSpPr>
            <a:spLocks noGrp="1" noChangeArrowheads="1"/>
          </p:cNvSpPr>
          <p:nvPr>
            <p:ph type="subTitle" idx="1"/>
          </p:nvPr>
        </p:nvSpPr>
        <p:spPr>
          <a:xfrm>
            <a:off x="263471" y="3673098"/>
            <a:ext cx="8648053" cy="1369606"/>
          </a:xfrm>
        </p:spPr>
        <p:txBody>
          <a:bodyPr/>
          <a:lstStyle/>
          <a:p>
            <a:r>
              <a:rPr lang="en-US" sz="2000" dirty="0" smtClean="0"/>
              <a:t>Tulane University, </a:t>
            </a:r>
          </a:p>
          <a:p>
            <a:r>
              <a:rPr lang="en-US" sz="2000" dirty="0" smtClean="0"/>
              <a:t>Center for Bioenvironmental Research</a:t>
            </a:r>
            <a:endParaRPr lang="en-US" sz="2000" dirty="0"/>
          </a:p>
          <a:p>
            <a:r>
              <a:rPr lang="en-US" sz="2000" dirty="0" smtClean="0"/>
              <a:t>New Orleans, LA  </a:t>
            </a:r>
          </a:p>
          <a:p>
            <a:r>
              <a:rPr lang="en-US" sz="2000" dirty="0" smtClean="0"/>
              <a:t>October 25, </a:t>
            </a:r>
            <a:r>
              <a:rPr lang="en-US" sz="2000" dirty="0"/>
              <a:t>2010</a:t>
            </a:r>
          </a:p>
        </p:txBody>
      </p:sp>
      <p:sp>
        <p:nvSpPr>
          <p:cNvPr id="17411" name="Rectangle 3"/>
          <p:cNvSpPr txBox="1">
            <a:spLocks noChangeArrowheads="1"/>
          </p:cNvSpPr>
          <p:nvPr/>
        </p:nvSpPr>
        <p:spPr bwMode="gray">
          <a:xfrm>
            <a:off x="0" y="5548393"/>
            <a:ext cx="9144000" cy="909480"/>
          </a:xfrm>
          <a:prstGeom prst="rect">
            <a:avLst/>
          </a:prstGeom>
          <a:noFill/>
          <a:ln w="9525" algn="ctr">
            <a:noFill/>
            <a:miter lim="800000"/>
            <a:headEnd/>
            <a:tailEnd/>
          </a:ln>
        </p:spPr>
        <p:txBody>
          <a:bodyPr wrap="square" lIns="45720" rIns="45720">
            <a:spAutoFit/>
          </a:bodyPr>
          <a:lstStyle/>
          <a:p>
            <a:pPr algn="ctr" eaLnBrk="0" hangingPunct="0">
              <a:lnSpc>
                <a:spcPct val="90000"/>
              </a:lnSpc>
              <a:spcBef>
                <a:spcPct val="25000"/>
              </a:spcBef>
              <a:buClr>
                <a:schemeClr val="accent1"/>
              </a:buClr>
              <a:buFont typeface="Wingdings" pitchFamily="2" charset="2"/>
              <a:buNone/>
            </a:pPr>
            <a:r>
              <a:rPr lang="en-US" b="1" dirty="0">
                <a:solidFill>
                  <a:schemeClr val="bg2"/>
                </a:solidFill>
              </a:rPr>
              <a:t>Jeanne M. Salvatore, Senior Vice </a:t>
            </a:r>
            <a:r>
              <a:rPr lang="en-US" b="1" dirty="0" smtClean="0">
                <a:solidFill>
                  <a:schemeClr val="bg2"/>
                </a:solidFill>
              </a:rPr>
              <a:t>President – Public Affairs  and Consumer Spokesperson </a:t>
            </a:r>
            <a:r>
              <a:rPr lang="en-US" b="1" dirty="0" smtClean="0">
                <a:solidFill>
                  <a:schemeClr val="bg2"/>
                </a:solidFill>
                <a:sym typeface="Symbol" pitchFamily="18" charset="2"/>
              </a:rPr>
              <a:t> </a:t>
            </a:r>
            <a:r>
              <a:rPr lang="en-US" b="1" dirty="0" smtClean="0">
                <a:solidFill>
                  <a:schemeClr val="bg2"/>
                </a:solidFill>
                <a:sym typeface="Symbol" pitchFamily="18" charset="2"/>
                <a:hlinkClick r:id="rId3"/>
              </a:rPr>
              <a:t>Jeannes@iii.org</a:t>
            </a:r>
            <a:r>
              <a:rPr lang="en-US" b="1" dirty="0" smtClean="0">
                <a:solidFill>
                  <a:schemeClr val="bg2"/>
                </a:solidFill>
                <a:sym typeface="Symbol" pitchFamily="18" charset="2"/>
              </a:rPr>
              <a:t> or </a:t>
            </a:r>
            <a:r>
              <a:rPr lang="en-US" b="1" dirty="0" err="1" smtClean="0">
                <a:solidFill>
                  <a:schemeClr val="bg2"/>
                </a:solidFill>
                <a:sym typeface="Symbol" pitchFamily="18" charset="2"/>
              </a:rPr>
              <a:t>twitter</a:t>
            </a:r>
            <a:r>
              <a:rPr lang="en-US" b="1" dirty="0" err="1" smtClean="0">
                <a:solidFill>
                  <a:schemeClr val="bg2"/>
                </a:solidFill>
              </a:rPr>
              <a:t>@JeanneSalvatore</a:t>
            </a:r>
            <a:endParaRPr lang="en-US" b="1" dirty="0" smtClean="0">
              <a:solidFill>
                <a:schemeClr val="bg2"/>
              </a:solidFill>
            </a:endParaRPr>
          </a:p>
          <a:p>
            <a:pPr algn="ctr" eaLnBrk="0" hangingPunct="0">
              <a:lnSpc>
                <a:spcPct val="90000"/>
              </a:lnSpc>
              <a:spcBef>
                <a:spcPct val="25000"/>
              </a:spcBef>
              <a:buClr>
                <a:schemeClr val="accent1"/>
              </a:buClr>
            </a:pPr>
            <a:r>
              <a:rPr lang="en-US" b="1" dirty="0" smtClean="0">
                <a:solidFill>
                  <a:schemeClr val="bg2"/>
                </a:solidFill>
                <a:sym typeface="Symbol" pitchFamily="18" charset="2"/>
              </a:rPr>
              <a:t>Insurance Information Institute  110 William Street  New York, NY 10038</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7" name="Rectangle 2"/>
          <p:cNvSpPr>
            <a:spLocks noGrp="1" noChangeArrowheads="1"/>
          </p:cNvSpPr>
          <p:nvPr>
            <p:ph type="ctrTitle" idx="4294967295"/>
          </p:nvPr>
        </p:nvSpPr>
        <p:spPr bwMode="blackWhite">
          <a:xfrm>
            <a:off x="0" y="2251075"/>
            <a:ext cx="9144000" cy="1498600"/>
          </a:xfrm>
          <a:gradFill rotWithShape="1">
            <a:gsLst>
              <a:gs pos="0">
                <a:srgbClr val="FF6801"/>
              </a:gs>
              <a:gs pos="100000">
                <a:srgbClr val="DC5A01"/>
              </a:gs>
            </a:gsLst>
            <a:lin ang="5400000" scaled="1"/>
          </a:gradFill>
          <a:ln w="12700" cap="flat" algn="ctr">
            <a:solidFill>
              <a:srgbClr val="FF6801"/>
            </a:solidFill>
          </a:ln>
        </p:spPr>
        <p:txBody>
          <a:bodyPr/>
          <a:lstStyle/>
          <a:p>
            <a:pPr algn="ctr" defTabSz="914400" eaLnBrk="1" hangingPunct="1">
              <a:lnSpc>
                <a:spcPct val="95000"/>
              </a:lnSpc>
              <a:spcBef>
                <a:spcPct val="25000"/>
              </a:spcBef>
            </a:pPr>
            <a:r>
              <a:rPr lang="en-US" sz="3600" dirty="0" smtClean="0">
                <a:solidFill>
                  <a:schemeClr val="bg1"/>
                </a:solidFill>
              </a:rPr>
              <a:t/>
            </a:r>
            <a:br>
              <a:rPr lang="en-US" sz="3600" dirty="0" smtClean="0">
                <a:solidFill>
                  <a:schemeClr val="bg1"/>
                </a:solidFill>
              </a:rPr>
            </a:br>
            <a:r>
              <a:rPr lang="en-US" sz="3600" dirty="0" smtClean="0">
                <a:solidFill>
                  <a:schemeClr val="bg1"/>
                </a:solidFill>
              </a:rPr>
              <a:t> Preparing for Hurricanes</a:t>
            </a:r>
            <a:r>
              <a:rPr lang="en-US" dirty="0" smtClean="0">
                <a:solidFill>
                  <a:schemeClr val="bg1"/>
                </a:solidFill>
              </a:rPr>
              <a:t/>
            </a:r>
            <a:br>
              <a:rPr lang="en-US" dirty="0" smtClean="0">
                <a:solidFill>
                  <a:schemeClr val="bg1"/>
                </a:solidFill>
              </a:rPr>
            </a:br>
            <a:endParaRPr lang="en-US" dirty="0" smtClean="0">
              <a:solidFill>
                <a:schemeClr val="bg1"/>
              </a:solidFill>
            </a:endParaRPr>
          </a:p>
        </p:txBody>
      </p:sp>
      <p:sp>
        <p:nvSpPr>
          <p:cNvPr id="75778" name="Rectangle 3"/>
          <p:cNvSpPr>
            <a:spLocks noChangeArrowheads="1"/>
          </p:cNvSpPr>
          <p:nvPr/>
        </p:nvSpPr>
        <p:spPr bwMode="auto">
          <a:xfrm>
            <a:off x="0" y="6556375"/>
            <a:ext cx="9144000" cy="301625"/>
          </a:xfrm>
          <a:prstGeom prst="rect">
            <a:avLst/>
          </a:prstGeom>
          <a:solidFill>
            <a:srgbClr val="225A7A"/>
          </a:solidFill>
          <a:ln w="9525">
            <a:noFill/>
            <a:miter lim="800000"/>
            <a:headEnd/>
            <a:tailEnd/>
          </a:ln>
        </p:spPr>
        <p:txBody>
          <a:bodyPr wrap="none" anchor="ctr"/>
          <a:lstStyle/>
          <a:p>
            <a:endParaRPr lang="en-US"/>
          </a:p>
        </p:txBody>
      </p:sp>
      <p:sp>
        <p:nvSpPr>
          <p:cNvPr id="75779" name="Rectangle 4"/>
          <p:cNvSpPr>
            <a:spLocks noChangeArrowheads="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C0AC9D14-BE3F-4D7D-952C-331D7DCA4426}" type="slidenum">
              <a:rPr lang="en-US" sz="900">
                <a:solidFill>
                  <a:schemeClr val="bg1"/>
                </a:solidFill>
              </a:rPr>
              <a:pPr algn="r" eaLnBrk="0" hangingPunct="0">
                <a:lnSpc>
                  <a:spcPct val="85000"/>
                </a:lnSpc>
                <a:spcBef>
                  <a:spcPct val="20000"/>
                </a:spcBef>
              </a:pPr>
              <a:t>10</a:t>
            </a:fld>
            <a:endParaRPr lang="en-US" sz="900">
              <a:solidFill>
                <a:schemeClr val="bg1"/>
              </a:solidFill>
            </a:endParaRPr>
          </a:p>
        </p:txBody>
      </p:sp>
      <p:pic>
        <p:nvPicPr>
          <p:cNvPr id="75780" name="Picture 5"/>
          <p:cNvPicPr>
            <a:picLocks noChangeAspect="1" noChangeArrowheads="1"/>
          </p:cNvPicPr>
          <p:nvPr/>
        </p:nvPicPr>
        <p:blipFill>
          <a:blip r:embed="rId3" cstate="print"/>
          <a:srcRect/>
          <a:stretch>
            <a:fillRect/>
          </a:stretch>
        </p:blipFill>
        <p:spPr bwMode="auto">
          <a:xfrm>
            <a:off x="3051175" y="838200"/>
            <a:ext cx="3032125" cy="838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98450" y="90488"/>
            <a:ext cx="7400925" cy="806979"/>
          </a:xfrm>
        </p:spPr>
        <p:txBody>
          <a:bodyPr/>
          <a:lstStyle/>
          <a:p>
            <a:r>
              <a:rPr lang="en-US" dirty="0" smtClean="0"/>
              <a:t>Hurricanes are Covered</a:t>
            </a:r>
            <a:endParaRPr lang="en-US" dirty="0"/>
          </a:p>
        </p:txBody>
      </p:sp>
      <p:sp>
        <p:nvSpPr>
          <p:cNvPr id="8" name="Text Placeholder 7"/>
          <p:cNvSpPr>
            <a:spLocks noGrp="1"/>
          </p:cNvSpPr>
          <p:nvPr>
            <p:ph type="body" idx="1"/>
          </p:nvPr>
        </p:nvSpPr>
        <p:spPr>
          <a:xfrm>
            <a:off x="0" y="982133"/>
            <a:ext cx="9144000" cy="6604000"/>
          </a:xfrm>
        </p:spPr>
        <p:txBody>
          <a:bodyPr/>
          <a:lstStyle/>
          <a:p>
            <a:pPr>
              <a:buFont typeface="Wingdings" pitchFamily="2" charset="2"/>
              <a:buChar char="§"/>
            </a:pPr>
            <a:r>
              <a:rPr lang="en-US" dirty="0" smtClean="0"/>
              <a:t>The good news is that typical home, renters and business insurance policy provides coverage against hurricanes, tornadoes and wind. There is also coverage for the cost of additional living expenses while the structure is being repaired or rebuilt after being damaged. </a:t>
            </a:r>
          </a:p>
          <a:p>
            <a:pPr>
              <a:buFont typeface="Wingdings" pitchFamily="2" charset="2"/>
              <a:buChar char="§"/>
            </a:pPr>
            <a:r>
              <a:rPr lang="en-US" dirty="0" smtClean="0"/>
              <a:t>To be covered for flooding, you would need purchase a flood insurance policy either from the National Flood Insurance Program or from some private insurance companies. Excess Flood insurance is also available from private insurance companies. 90 percent of all natural disasters have some form of flooding</a:t>
            </a:r>
          </a:p>
          <a:p>
            <a:pPr>
              <a:buFont typeface="Wingdings" pitchFamily="2" charset="2"/>
              <a:buChar char="§"/>
            </a:pPr>
            <a:r>
              <a:rPr lang="en-US" dirty="0" smtClean="0"/>
              <a:t> Flood damage is covered under the optional comprehensive portion of the standard auto policy, which more than 75 percent of drivers who buy auto liability insurance purchase.</a:t>
            </a:r>
            <a:br>
              <a:rPr lang="en-US" dirty="0" smtClean="0"/>
            </a:br>
            <a:endParaRPr lang="en-US" dirty="0"/>
          </a:p>
        </p:txBody>
      </p:sp>
      <p:sp>
        <p:nvSpPr>
          <p:cNvPr id="2" name="Date Placeholder 1"/>
          <p:cNvSpPr>
            <a:spLocks noGrp="1"/>
          </p:cNvSpPr>
          <p:nvPr>
            <p:ph type="dt" sz="half" idx="10"/>
          </p:nvPr>
        </p:nvSpPr>
        <p:spPr/>
        <p:txBody>
          <a:bodyPr/>
          <a:lstStyle/>
          <a:p>
            <a:pPr>
              <a:defRPr/>
            </a:pPr>
            <a:r>
              <a:rPr lang="en-US" smtClean="0"/>
              <a:t>12/01/09 - 9pm</a:t>
            </a:r>
            <a:endParaRPr lang="en-US"/>
          </a:p>
        </p:txBody>
      </p:sp>
      <p:sp>
        <p:nvSpPr>
          <p:cNvPr id="3" name="Footer Placeholder 2"/>
          <p:cNvSpPr>
            <a:spLocks noGrp="1"/>
          </p:cNvSpPr>
          <p:nvPr>
            <p:ph type="ftr" sz="quarter" idx="11"/>
          </p:nvPr>
        </p:nvSpPr>
        <p:spPr/>
        <p:txBody>
          <a:bodyPr/>
          <a:lstStyle/>
          <a:p>
            <a:pPr>
              <a:defRPr/>
            </a:pPr>
            <a:r>
              <a:rPr lang="en-US" smtClean="0"/>
              <a:t>eSlide – P6466 – The Financial Crisis and the Future of the P/C</a:t>
            </a:r>
            <a:endParaRPr lang="en-US"/>
          </a:p>
        </p:txBody>
      </p:sp>
      <p:sp>
        <p:nvSpPr>
          <p:cNvPr id="4" name="Slide Number Placeholder 3"/>
          <p:cNvSpPr>
            <a:spLocks noGrp="1"/>
          </p:cNvSpPr>
          <p:nvPr>
            <p:ph type="sldNum" sz="quarter" idx="12"/>
          </p:nvPr>
        </p:nvSpPr>
        <p:spPr/>
        <p:txBody>
          <a:bodyPr/>
          <a:lstStyle/>
          <a:p>
            <a:pPr>
              <a:defRPr/>
            </a:pPr>
            <a:fld id="{0D7DCCF2-D065-42C7-B3E4-128C8D949DFD}"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ways to prepare for a hurricane</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Review your insurance before you need to file an insurance claim</a:t>
            </a:r>
          </a:p>
          <a:p>
            <a:pPr marL="457200" indent="-457200">
              <a:buFont typeface="+mj-lt"/>
              <a:buAutoNum type="arabicPeriod"/>
            </a:pPr>
            <a:r>
              <a:rPr lang="en-US" dirty="0" smtClean="0"/>
              <a:t>Conduct a home inventory</a:t>
            </a:r>
          </a:p>
          <a:p>
            <a:pPr marL="457200" indent="-457200">
              <a:buFont typeface="+mj-lt"/>
              <a:buAutoNum type="arabicPeriod"/>
            </a:pPr>
            <a:r>
              <a:rPr lang="en-US" dirty="0" smtClean="0"/>
              <a:t>Take steps to make your home disaster-resistant</a:t>
            </a:r>
          </a:p>
          <a:p>
            <a:pPr marL="457200" indent="-457200">
              <a:buFont typeface="+mj-lt"/>
              <a:buAutoNum type="arabicPeriod"/>
            </a:pPr>
            <a:r>
              <a:rPr lang="en-US" dirty="0" smtClean="0"/>
              <a:t>Have an evacuation plan</a:t>
            </a:r>
            <a:endParaRPr lang="en-US" dirty="0"/>
          </a:p>
        </p:txBody>
      </p:sp>
      <p:sp>
        <p:nvSpPr>
          <p:cNvPr id="4" name="Date Placeholder 3"/>
          <p:cNvSpPr>
            <a:spLocks noGrp="1"/>
          </p:cNvSpPr>
          <p:nvPr>
            <p:ph type="dt" sz="half" idx="10"/>
          </p:nvPr>
        </p:nvSpPr>
        <p:spPr/>
        <p:txBody>
          <a:bodyPr/>
          <a:lstStyle/>
          <a:p>
            <a:pPr>
              <a:defRPr/>
            </a:pPr>
            <a:r>
              <a:rPr lang="en-US" smtClean="0"/>
              <a:t>12/01/09 - 9pm</a:t>
            </a:r>
            <a:endParaRPr lang="en-US"/>
          </a:p>
        </p:txBody>
      </p:sp>
      <p:sp>
        <p:nvSpPr>
          <p:cNvPr id="5" name="Footer Placeholder 4"/>
          <p:cNvSpPr>
            <a:spLocks noGrp="1"/>
          </p:cNvSpPr>
          <p:nvPr>
            <p:ph type="ftr" sz="quarter" idx="11"/>
          </p:nvPr>
        </p:nvSpPr>
        <p:spPr/>
        <p:txBody>
          <a:bodyPr/>
          <a:lstStyle/>
          <a:p>
            <a:pPr>
              <a:defRPr/>
            </a:pPr>
            <a:r>
              <a:rPr lang="en-US" smtClean="0"/>
              <a:t>eSlide – P6466 – The Financial Crisis and the Future of the P/C</a:t>
            </a:r>
            <a:endParaRPr lang="en-US"/>
          </a:p>
        </p:txBody>
      </p:sp>
      <p:sp>
        <p:nvSpPr>
          <p:cNvPr id="6" name="Slide Number Placeholder 5"/>
          <p:cNvSpPr>
            <a:spLocks noGrp="1"/>
          </p:cNvSpPr>
          <p:nvPr>
            <p:ph type="sldNum" sz="quarter" idx="12"/>
          </p:nvPr>
        </p:nvSpPr>
        <p:spPr/>
        <p:txBody>
          <a:bodyPr/>
          <a:lstStyle/>
          <a:p>
            <a:pPr>
              <a:defRPr/>
            </a:pPr>
            <a:fld id="{A06E2794-E31E-4BB1-BBB4-47273BFBE558}"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457200" indent="-457200"/>
            <a:r>
              <a:rPr lang="en-US" dirty="0" smtClean="0"/>
              <a:t>1.  Review your insurance before you need to file an insurance claim</a:t>
            </a:r>
          </a:p>
        </p:txBody>
      </p:sp>
      <p:sp>
        <p:nvSpPr>
          <p:cNvPr id="3" name="Content Placeholder 2"/>
          <p:cNvSpPr>
            <a:spLocks noGrp="1"/>
          </p:cNvSpPr>
          <p:nvPr>
            <p:ph idx="1"/>
          </p:nvPr>
        </p:nvSpPr>
        <p:spPr/>
        <p:txBody>
          <a:bodyPr/>
          <a:lstStyle/>
          <a:p>
            <a:r>
              <a:rPr lang="en-US" dirty="0" smtClean="0"/>
              <a:t>Everyone needs to have enough insurance to rebuild their home and replace all of their personal belongings.</a:t>
            </a:r>
          </a:p>
          <a:p>
            <a:r>
              <a:rPr lang="en-US" dirty="0" smtClean="0"/>
              <a:t>Find out what is and is not covered before you have a loss, and keep insurance up-to-hate.</a:t>
            </a:r>
          </a:p>
          <a:p>
            <a:r>
              <a:rPr lang="en-US" dirty="0" smtClean="0"/>
              <a:t>Plan ahead for a hurricane deductible which exits in coastal states from Maine to Texas,</a:t>
            </a:r>
          </a:p>
          <a:p>
            <a:r>
              <a:rPr lang="en-US" dirty="0" smtClean="0"/>
              <a:t>Ask about flood insurance.</a:t>
            </a:r>
          </a:p>
          <a:p>
            <a:endParaRPr lang="en-US" dirty="0" smtClean="0"/>
          </a:p>
          <a:p>
            <a:endParaRPr lang="en-US" dirty="0"/>
          </a:p>
        </p:txBody>
      </p:sp>
      <p:sp>
        <p:nvSpPr>
          <p:cNvPr id="4" name="Date Placeholder 3"/>
          <p:cNvSpPr>
            <a:spLocks noGrp="1"/>
          </p:cNvSpPr>
          <p:nvPr>
            <p:ph type="dt" sz="half" idx="10"/>
          </p:nvPr>
        </p:nvSpPr>
        <p:spPr/>
        <p:txBody>
          <a:bodyPr/>
          <a:lstStyle/>
          <a:p>
            <a:pPr>
              <a:defRPr/>
            </a:pPr>
            <a:r>
              <a:rPr lang="en-US" smtClean="0"/>
              <a:t>12/01/09 - 9pm</a:t>
            </a:r>
            <a:endParaRPr lang="en-US"/>
          </a:p>
        </p:txBody>
      </p:sp>
      <p:sp>
        <p:nvSpPr>
          <p:cNvPr id="5" name="Footer Placeholder 4"/>
          <p:cNvSpPr>
            <a:spLocks noGrp="1"/>
          </p:cNvSpPr>
          <p:nvPr>
            <p:ph type="ftr" sz="quarter" idx="11"/>
          </p:nvPr>
        </p:nvSpPr>
        <p:spPr/>
        <p:txBody>
          <a:bodyPr/>
          <a:lstStyle/>
          <a:p>
            <a:pPr>
              <a:defRPr/>
            </a:pPr>
            <a:r>
              <a:rPr lang="en-US" smtClean="0"/>
              <a:t>eSlide – P6466 – The Financial Crisis and the Future of the P/C</a:t>
            </a:r>
            <a:endParaRPr lang="en-US"/>
          </a:p>
        </p:txBody>
      </p:sp>
      <p:sp>
        <p:nvSpPr>
          <p:cNvPr id="6" name="Slide Number Placeholder 5"/>
          <p:cNvSpPr>
            <a:spLocks noGrp="1"/>
          </p:cNvSpPr>
          <p:nvPr>
            <p:ph type="sldNum" sz="quarter" idx="12"/>
          </p:nvPr>
        </p:nvSpPr>
        <p:spPr/>
        <p:txBody>
          <a:bodyPr/>
          <a:lstStyle/>
          <a:p>
            <a:pPr>
              <a:defRPr/>
            </a:pPr>
            <a:fld id="{A06E2794-E31E-4BB1-BBB4-47273BFBE558}" type="slidenum">
              <a:rPr lang="en-US" smtClean="0"/>
              <a:pPr>
                <a:defRPr/>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Conduct a home inventory</a:t>
            </a:r>
            <a:br>
              <a:rPr lang="en-US" dirty="0" smtClean="0"/>
            </a:br>
            <a:endParaRPr lang="en-US" dirty="0"/>
          </a:p>
        </p:txBody>
      </p:sp>
      <p:sp>
        <p:nvSpPr>
          <p:cNvPr id="3" name="Content Placeholder 2"/>
          <p:cNvSpPr>
            <a:spLocks noGrp="1"/>
          </p:cNvSpPr>
          <p:nvPr>
            <p:ph idx="1"/>
          </p:nvPr>
        </p:nvSpPr>
        <p:spPr/>
        <p:txBody>
          <a:bodyPr/>
          <a:lstStyle/>
          <a:p>
            <a:r>
              <a:rPr lang="en-US" dirty="0" smtClean="0"/>
              <a:t>This is a detailed list of all your personal possession. It helps you:</a:t>
            </a:r>
          </a:p>
          <a:p>
            <a:pPr>
              <a:buFont typeface="Wingdings" pitchFamily="2" charset="2"/>
              <a:buChar char="Ø"/>
            </a:pPr>
            <a:r>
              <a:rPr lang="en-US" dirty="0" smtClean="0"/>
              <a:t>Purchase the right amount of insurance</a:t>
            </a:r>
          </a:p>
          <a:p>
            <a:pPr>
              <a:buFont typeface="Wingdings" pitchFamily="2" charset="2"/>
              <a:buChar char="Ø"/>
            </a:pPr>
            <a:r>
              <a:rPr lang="en-US" dirty="0" smtClean="0"/>
              <a:t>Identify specific items that may need a floater or endorsement.</a:t>
            </a:r>
          </a:p>
          <a:p>
            <a:pPr>
              <a:buFont typeface="Wingdings" pitchFamily="2" charset="2"/>
              <a:buChar char="Ø"/>
            </a:pPr>
            <a:r>
              <a:rPr lang="en-US" dirty="0" smtClean="0"/>
              <a:t>File an insurance claim</a:t>
            </a:r>
          </a:p>
          <a:p>
            <a:pPr>
              <a:buFont typeface="Wingdings" pitchFamily="2" charset="2"/>
              <a:buChar char="Ø"/>
            </a:pPr>
            <a:r>
              <a:rPr lang="en-US" dirty="0" smtClean="0"/>
              <a:t>Apply for disaster aid/or tax deductions for unreimbursed insurance losses.</a:t>
            </a:r>
            <a:endParaRPr lang="en-US" dirty="0"/>
          </a:p>
        </p:txBody>
      </p:sp>
      <p:sp>
        <p:nvSpPr>
          <p:cNvPr id="4" name="Date Placeholder 3"/>
          <p:cNvSpPr>
            <a:spLocks noGrp="1"/>
          </p:cNvSpPr>
          <p:nvPr>
            <p:ph type="dt" sz="half" idx="10"/>
          </p:nvPr>
        </p:nvSpPr>
        <p:spPr/>
        <p:txBody>
          <a:bodyPr/>
          <a:lstStyle/>
          <a:p>
            <a:pPr>
              <a:defRPr/>
            </a:pPr>
            <a:r>
              <a:rPr lang="en-US" smtClean="0"/>
              <a:t>12/01/09 - 9pm</a:t>
            </a:r>
            <a:endParaRPr lang="en-US"/>
          </a:p>
        </p:txBody>
      </p:sp>
      <p:sp>
        <p:nvSpPr>
          <p:cNvPr id="5" name="Footer Placeholder 4"/>
          <p:cNvSpPr>
            <a:spLocks noGrp="1"/>
          </p:cNvSpPr>
          <p:nvPr>
            <p:ph type="ftr" sz="quarter" idx="11"/>
          </p:nvPr>
        </p:nvSpPr>
        <p:spPr/>
        <p:txBody>
          <a:bodyPr/>
          <a:lstStyle/>
          <a:p>
            <a:pPr>
              <a:defRPr/>
            </a:pPr>
            <a:r>
              <a:rPr lang="en-US" smtClean="0"/>
              <a:t>eSlide – P6466 – The Financial Crisis and the Future of the P/C</a:t>
            </a:r>
            <a:endParaRPr lang="en-US"/>
          </a:p>
        </p:txBody>
      </p:sp>
      <p:sp>
        <p:nvSpPr>
          <p:cNvPr id="6" name="Slide Number Placeholder 5"/>
          <p:cNvSpPr>
            <a:spLocks noGrp="1"/>
          </p:cNvSpPr>
          <p:nvPr>
            <p:ph type="sldNum" sz="quarter" idx="12"/>
          </p:nvPr>
        </p:nvSpPr>
        <p:spPr/>
        <p:txBody>
          <a:bodyPr/>
          <a:lstStyle/>
          <a:p>
            <a:pPr>
              <a:defRPr/>
            </a:pPr>
            <a:fld id="{A06E2794-E31E-4BB1-BBB4-47273BFBE558}" type="slidenum">
              <a:rPr lang="en-US" smtClean="0"/>
              <a:pPr>
                <a:defRPr/>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3.Take steps to make your home disaster resident</a:t>
            </a:r>
            <a:endParaRPr lang="en-US" dirty="0"/>
          </a:p>
        </p:txBody>
      </p:sp>
      <p:sp>
        <p:nvSpPr>
          <p:cNvPr id="3" name="Content Placeholder 2"/>
          <p:cNvSpPr>
            <a:spLocks noGrp="1"/>
          </p:cNvSpPr>
          <p:nvPr>
            <p:ph idx="1"/>
          </p:nvPr>
        </p:nvSpPr>
        <p:spPr/>
        <p:txBody>
          <a:bodyPr/>
          <a:lstStyle/>
          <a:p>
            <a:pPr lvl="1"/>
            <a:r>
              <a:rPr lang="en-US" dirty="0" smtClean="0"/>
              <a:t>Install storm shutters to protect your windows or use plywood panels, which can be nailed to window frames when a storm approaches. </a:t>
            </a:r>
          </a:p>
          <a:p>
            <a:pPr lvl="1"/>
            <a:r>
              <a:rPr lang="en-US" dirty="0" smtClean="0"/>
              <a:t>Make sure exterior doors have at least three hinges and a dead bolt lock that is at least one-inch long. Sliding glass doors should be made of tempered glass and covered with shutters or plywood. </a:t>
            </a:r>
          </a:p>
          <a:p>
            <a:pPr lvl="1"/>
            <a:r>
              <a:rPr lang="en-US" dirty="0" smtClean="0"/>
              <a:t>Replace old garage doors and tracks with a door that is approved for both wind pressure and impact protection. Wind coming into your house through an opening this large can cause serious problems in the rest of your home, especially for your roof</a:t>
            </a:r>
            <a:endParaRPr lang="en-US" dirty="0"/>
          </a:p>
        </p:txBody>
      </p:sp>
      <p:sp>
        <p:nvSpPr>
          <p:cNvPr id="4" name="Date Placeholder 3"/>
          <p:cNvSpPr>
            <a:spLocks noGrp="1"/>
          </p:cNvSpPr>
          <p:nvPr>
            <p:ph type="dt" sz="half" idx="10"/>
          </p:nvPr>
        </p:nvSpPr>
        <p:spPr/>
        <p:txBody>
          <a:bodyPr/>
          <a:lstStyle/>
          <a:p>
            <a:pPr>
              <a:defRPr/>
            </a:pPr>
            <a:r>
              <a:rPr lang="en-US" smtClean="0"/>
              <a:t>12/01/09 - 9pm</a:t>
            </a:r>
            <a:endParaRPr lang="en-US"/>
          </a:p>
        </p:txBody>
      </p:sp>
      <p:sp>
        <p:nvSpPr>
          <p:cNvPr id="5" name="Footer Placeholder 4"/>
          <p:cNvSpPr>
            <a:spLocks noGrp="1"/>
          </p:cNvSpPr>
          <p:nvPr>
            <p:ph type="ftr" sz="quarter" idx="11"/>
          </p:nvPr>
        </p:nvSpPr>
        <p:spPr/>
        <p:txBody>
          <a:bodyPr/>
          <a:lstStyle/>
          <a:p>
            <a:pPr>
              <a:defRPr/>
            </a:pPr>
            <a:r>
              <a:rPr lang="en-US" smtClean="0"/>
              <a:t>eSlide – P6466 – The Financial Crisis and the Future of the P/C</a:t>
            </a:r>
            <a:endParaRPr lang="en-US"/>
          </a:p>
        </p:txBody>
      </p:sp>
      <p:sp>
        <p:nvSpPr>
          <p:cNvPr id="6" name="Slide Number Placeholder 5"/>
          <p:cNvSpPr>
            <a:spLocks noGrp="1"/>
          </p:cNvSpPr>
          <p:nvPr>
            <p:ph type="sldNum" sz="quarter" idx="12"/>
          </p:nvPr>
        </p:nvSpPr>
        <p:spPr/>
        <p:txBody>
          <a:bodyPr/>
          <a:lstStyle/>
          <a:p>
            <a:pPr>
              <a:defRPr/>
            </a:pPr>
            <a:fld id="{A06E2794-E31E-4BB1-BBB4-47273BFBE558}" type="slidenum">
              <a:rPr lang="en-US" smtClean="0"/>
              <a:pPr>
                <a:defRPr/>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Have an Evacuation Plan</a:t>
            </a:r>
            <a:endParaRPr lang="en-US" dirty="0"/>
          </a:p>
        </p:txBody>
      </p:sp>
      <p:sp>
        <p:nvSpPr>
          <p:cNvPr id="3" name="Content Placeholder 2"/>
          <p:cNvSpPr>
            <a:spLocks noGrp="1"/>
          </p:cNvSpPr>
          <p:nvPr>
            <p:ph idx="1"/>
          </p:nvPr>
        </p:nvSpPr>
        <p:spPr>
          <a:xfrm>
            <a:off x="0" y="1083733"/>
            <a:ext cx="8648700" cy="5217055"/>
          </a:xfrm>
        </p:spPr>
        <p:txBody>
          <a:bodyPr/>
          <a:lstStyle/>
          <a:p>
            <a:r>
              <a:rPr lang="en-US" dirty="0" smtClean="0"/>
              <a:t>When a hurricane is approaching, advanced planning really matters. Decide ahead of time where you will go and how you will get there, and have more than one option. If you have pets, contact your veterinarian for a list of preferred boarding kennels and facilities or ask your local animal shelter if they provide emergency shelter or foster care for pets. Also identify hotels or motels outside of your immediate area that accept pets. For more information see </a:t>
            </a:r>
            <a:r>
              <a:rPr lang="en-US" dirty="0" smtClean="0">
                <a:hlinkClick r:id="rId2"/>
              </a:rPr>
              <a:t>Protecting Your Pet During a Disaster</a:t>
            </a:r>
            <a:r>
              <a:rPr lang="en-US" dirty="0" smtClean="0"/>
              <a:t>.</a:t>
            </a:r>
          </a:p>
          <a:p>
            <a:r>
              <a:rPr lang="en-US" dirty="0" smtClean="0"/>
              <a:t>The I.I.I. also recommends practicing your evacuation plan by doing a test run: giving yourself just 10 minutes to pack up your family, pets and important items and get out—possibly for good. For a video on the subject, see </a:t>
            </a:r>
            <a:r>
              <a:rPr lang="en-US" dirty="0" smtClean="0">
                <a:hlinkClick r:id="rId3"/>
              </a:rPr>
              <a:t>Ten Minute Challenge</a:t>
            </a:r>
            <a:r>
              <a:rPr lang="en-US" dirty="0" smtClean="0"/>
              <a:t>.</a:t>
            </a:r>
          </a:p>
        </p:txBody>
      </p:sp>
      <p:sp>
        <p:nvSpPr>
          <p:cNvPr id="4" name="Date Placeholder 3"/>
          <p:cNvSpPr>
            <a:spLocks noGrp="1"/>
          </p:cNvSpPr>
          <p:nvPr>
            <p:ph type="dt" sz="half" idx="10"/>
          </p:nvPr>
        </p:nvSpPr>
        <p:spPr/>
        <p:txBody>
          <a:bodyPr/>
          <a:lstStyle/>
          <a:p>
            <a:pPr>
              <a:defRPr/>
            </a:pPr>
            <a:r>
              <a:rPr lang="en-US" smtClean="0"/>
              <a:t>12/01/09 - 9pm</a:t>
            </a:r>
            <a:endParaRPr lang="en-US"/>
          </a:p>
        </p:txBody>
      </p:sp>
      <p:sp>
        <p:nvSpPr>
          <p:cNvPr id="5" name="Footer Placeholder 4"/>
          <p:cNvSpPr>
            <a:spLocks noGrp="1"/>
          </p:cNvSpPr>
          <p:nvPr>
            <p:ph type="ftr" sz="quarter" idx="11"/>
          </p:nvPr>
        </p:nvSpPr>
        <p:spPr/>
        <p:txBody>
          <a:bodyPr/>
          <a:lstStyle/>
          <a:p>
            <a:pPr>
              <a:defRPr/>
            </a:pPr>
            <a:r>
              <a:rPr lang="en-US" smtClean="0"/>
              <a:t>eSlide – P6466 – The Financial Crisis and the Future of the P/C</a:t>
            </a:r>
            <a:endParaRPr lang="en-US"/>
          </a:p>
        </p:txBody>
      </p:sp>
      <p:sp>
        <p:nvSpPr>
          <p:cNvPr id="6" name="Slide Number Placeholder 5"/>
          <p:cNvSpPr>
            <a:spLocks noGrp="1"/>
          </p:cNvSpPr>
          <p:nvPr>
            <p:ph type="sldNum" sz="quarter" idx="12"/>
          </p:nvPr>
        </p:nvSpPr>
        <p:spPr/>
        <p:txBody>
          <a:bodyPr/>
          <a:lstStyle/>
          <a:p>
            <a:pPr>
              <a:defRPr/>
            </a:pPr>
            <a:fld id="{A06E2794-E31E-4BB1-BBB4-47273BFBE558}" type="slidenum">
              <a:rPr lang="en-US" smtClean="0"/>
              <a:pPr>
                <a:defRPr/>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7" name="Rectangle 2"/>
          <p:cNvSpPr>
            <a:spLocks noGrp="1" noChangeArrowheads="1"/>
          </p:cNvSpPr>
          <p:nvPr>
            <p:ph type="ctrTitle" idx="4294967295"/>
          </p:nvPr>
        </p:nvSpPr>
        <p:spPr bwMode="blackWhite">
          <a:xfrm>
            <a:off x="0" y="2251075"/>
            <a:ext cx="9144000" cy="1498600"/>
          </a:xfrm>
          <a:gradFill rotWithShape="1">
            <a:gsLst>
              <a:gs pos="0">
                <a:srgbClr val="FF6801"/>
              </a:gs>
              <a:gs pos="100000">
                <a:srgbClr val="DC5A01"/>
              </a:gs>
            </a:gsLst>
            <a:lin ang="5400000" scaled="1"/>
          </a:gradFill>
          <a:ln w="12700" cap="flat" algn="ctr">
            <a:solidFill>
              <a:srgbClr val="FF6801"/>
            </a:solidFill>
          </a:ln>
        </p:spPr>
        <p:txBody>
          <a:bodyPr/>
          <a:lstStyle/>
          <a:p>
            <a:pPr algn="ctr" defTabSz="914400" eaLnBrk="1" hangingPunct="1">
              <a:lnSpc>
                <a:spcPct val="95000"/>
              </a:lnSpc>
              <a:spcBef>
                <a:spcPct val="25000"/>
              </a:spcBef>
            </a:pPr>
            <a:r>
              <a:rPr lang="en-US" sz="3600" dirty="0" smtClean="0">
                <a:solidFill>
                  <a:schemeClr val="bg1"/>
                </a:solidFill>
              </a:rPr>
              <a:t/>
            </a:r>
            <a:br>
              <a:rPr lang="en-US" sz="3600" dirty="0" smtClean="0">
                <a:solidFill>
                  <a:schemeClr val="bg1"/>
                </a:solidFill>
              </a:rPr>
            </a:br>
            <a:r>
              <a:rPr lang="en-US" sz="3600" dirty="0" smtClean="0">
                <a:solidFill>
                  <a:schemeClr val="bg1"/>
                </a:solidFill>
              </a:rPr>
              <a:t>Current Level of Preparedness</a:t>
            </a:r>
            <a:r>
              <a:rPr lang="en-US" dirty="0" smtClean="0">
                <a:solidFill>
                  <a:schemeClr val="bg1"/>
                </a:solidFill>
              </a:rPr>
              <a:t/>
            </a:r>
            <a:br>
              <a:rPr lang="en-US" dirty="0" smtClean="0">
                <a:solidFill>
                  <a:schemeClr val="bg1"/>
                </a:solidFill>
              </a:rPr>
            </a:br>
            <a:endParaRPr lang="en-US" dirty="0" smtClean="0">
              <a:solidFill>
                <a:schemeClr val="bg1"/>
              </a:solidFill>
            </a:endParaRPr>
          </a:p>
        </p:txBody>
      </p:sp>
      <p:sp>
        <p:nvSpPr>
          <p:cNvPr id="75778" name="Rectangle 3"/>
          <p:cNvSpPr>
            <a:spLocks noChangeArrowheads="1"/>
          </p:cNvSpPr>
          <p:nvPr/>
        </p:nvSpPr>
        <p:spPr bwMode="auto">
          <a:xfrm>
            <a:off x="0" y="6556375"/>
            <a:ext cx="9144000" cy="301625"/>
          </a:xfrm>
          <a:prstGeom prst="rect">
            <a:avLst/>
          </a:prstGeom>
          <a:solidFill>
            <a:srgbClr val="225A7A"/>
          </a:solidFill>
          <a:ln w="9525">
            <a:noFill/>
            <a:miter lim="800000"/>
            <a:headEnd/>
            <a:tailEnd/>
          </a:ln>
        </p:spPr>
        <p:txBody>
          <a:bodyPr wrap="none" anchor="ctr"/>
          <a:lstStyle/>
          <a:p>
            <a:endParaRPr lang="en-US"/>
          </a:p>
        </p:txBody>
      </p:sp>
      <p:sp>
        <p:nvSpPr>
          <p:cNvPr id="75779" name="Rectangle 4"/>
          <p:cNvSpPr>
            <a:spLocks noChangeArrowheads="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C0AC9D14-BE3F-4D7D-952C-331D7DCA4426}" type="slidenum">
              <a:rPr lang="en-US" sz="900">
                <a:solidFill>
                  <a:schemeClr val="bg1"/>
                </a:solidFill>
              </a:rPr>
              <a:pPr algn="r" eaLnBrk="0" hangingPunct="0">
                <a:lnSpc>
                  <a:spcPct val="85000"/>
                </a:lnSpc>
                <a:spcBef>
                  <a:spcPct val="20000"/>
                </a:spcBef>
              </a:pPr>
              <a:t>17</a:t>
            </a:fld>
            <a:endParaRPr lang="en-US" sz="900">
              <a:solidFill>
                <a:schemeClr val="bg1"/>
              </a:solidFill>
            </a:endParaRPr>
          </a:p>
        </p:txBody>
      </p:sp>
      <p:pic>
        <p:nvPicPr>
          <p:cNvPr id="75780" name="Picture 5"/>
          <p:cNvPicPr>
            <a:picLocks noChangeAspect="1" noChangeArrowheads="1"/>
          </p:cNvPicPr>
          <p:nvPr/>
        </p:nvPicPr>
        <p:blipFill>
          <a:blip r:embed="rId3" cstate="print"/>
          <a:srcRect/>
          <a:stretch>
            <a:fillRect/>
          </a:stretch>
        </p:blipFill>
        <p:spPr bwMode="auto">
          <a:xfrm>
            <a:off x="3051175" y="838200"/>
            <a:ext cx="3032125" cy="838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105"/>
          <p:cNvSpPr txBox="1">
            <a:spLocks noGrp="1" noChangeArrowheads="1"/>
          </p:cNvSpPr>
          <p:nvPr/>
        </p:nvSpPr>
        <p:spPr bwMode="auto">
          <a:xfrm>
            <a:off x="85725" y="6961188"/>
            <a:ext cx="1352550" cy="115887"/>
          </a:xfrm>
          <a:prstGeom prst="rect">
            <a:avLst/>
          </a:prstGeom>
          <a:noFill/>
          <a:ln w="9525">
            <a:noFill/>
            <a:miter lim="800000"/>
            <a:headEnd/>
            <a:tailEnd/>
          </a:ln>
        </p:spPr>
        <p:txBody>
          <a:bodyPr lIns="0" tIns="0" rIns="0" bIns="0">
            <a:spAutoFit/>
          </a:bodyPr>
          <a:lstStyle/>
          <a:p>
            <a:pPr eaLnBrk="0" hangingPunct="0">
              <a:lnSpc>
                <a:spcPct val="85000"/>
              </a:lnSpc>
              <a:spcBef>
                <a:spcPct val="20000"/>
              </a:spcBef>
            </a:pPr>
            <a:r>
              <a:rPr lang="en-US" sz="900">
                <a:solidFill>
                  <a:schemeClr val="bg1"/>
                </a:solidFill>
              </a:rPr>
              <a:t>12/01/09 - 9pm</a:t>
            </a:r>
          </a:p>
        </p:txBody>
      </p:sp>
      <p:sp>
        <p:nvSpPr>
          <p:cNvPr id="23556" name="Rectangle 106"/>
          <p:cNvSpPr txBox="1">
            <a:spLocks noGrp="1" noChangeArrowheads="1"/>
          </p:cNvSpPr>
          <p:nvPr/>
        </p:nvSpPr>
        <p:spPr bwMode="auto">
          <a:xfrm>
            <a:off x="2695575" y="6961188"/>
            <a:ext cx="3752850" cy="117475"/>
          </a:xfrm>
          <a:prstGeom prst="rect">
            <a:avLst/>
          </a:prstGeom>
          <a:noFill/>
          <a:ln w="9525">
            <a:noFill/>
            <a:miter lim="800000"/>
            <a:headEnd/>
            <a:tailEnd/>
          </a:ln>
        </p:spPr>
        <p:txBody>
          <a:bodyPr lIns="0" tIns="0" rIns="0" bIns="0">
            <a:spAutoFit/>
          </a:bodyPr>
          <a:lstStyle/>
          <a:p>
            <a:pPr algn="ctr" eaLnBrk="0" hangingPunct="0">
              <a:lnSpc>
                <a:spcPct val="85000"/>
              </a:lnSpc>
              <a:spcBef>
                <a:spcPct val="20000"/>
              </a:spcBef>
            </a:pPr>
            <a:r>
              <a:rPr lang="en-US" sz="900">
                <a:solidFill>
                  <a:schemeClr val="bg1"/>
                </a:solidFill>
              </a:rPr>
              <a:t>eSlide – P6466 – The Financial Crisis and the Future of the P/C</a:t>
            </a:r>
          </a:p>
        </p:txBody>
      </p:sp>
      <p:sp>
        <p:nvSpPr>
          <p:cNvPr id="23557" name="Rectangle 110"/>
          <p:cNvSpPr txBox="1">
            <a:spLocks noGrp="1" noChangeArrowheads="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7D0EA24C-7FB9-416A-B142-F10CF855CD0A}" type="slidenum">
              <a:rPr lang="en-US" sz="900"/>
              <a:pPr algn="r" eaLnBrk="0" hangingPunct="0">
                <a:lnSpc>
                  <a:spcPct val="85000"/>
                </a:lnSpc>
                <a:spcBef>
                  <a:spcPct val="20000"/>
                </a:spcBef>
              </a:pPr>
              <a:t>18</a:t>
            </a:fld>
            <a:endParaRPr lang="en-US" sz="900"/>
          </a:p>
        </p:txBody>
      </p:sp>
      <p:sp>
        <p:nvSpPr>
          <p:cNvPr id="23558" name="Rectangle 2"/>
          <p:cNvSpPr>
            <a:spLocks noGrp="1" noChangeArrowheads="1"/>
          </p:cNvSpPr>
          <p:nvPr>
            <p:ph type="title" idx="4294967295"/>
          </p:nvPr>
        </p:nvSpPr>
        <p:spPr/>
        <p:txBody>
          <a:bodyPr/>
          <a:lstStyle/>
          <a:p>
            <a:r>
              <a:rPr lang="en-US" smtClean="0"/>
              <a:t>Consumer Poll: I.I.I. </a:t>
            </a:r>
            <a:r>
              <a:rPr lang="en-US" i="1" smtClean="0"/>
              <a:t>Pulse</a:t>
            </a:r>
            <a:r>
              <a:rPr lang="en-US" smtClean="0"/>
              <a:t> Survey</a:t>
            </a:r>
            <a:endParaRPr lang="en-US" baseline="30000" smtClean="0"/>
          </a:p>
        </p:txBody>
      </p:sp>
      <p:graphicFrame>
        <p:nvGraphicFramePr>
          <p:cNvPr id="23554" name="Object 2"/>
          <p:cNvGraphicFramePr>
            <a:graphicFrameLocks noChangeAspect="1"/>
          </p:cNvGraphicFramePr>
          <p:nvPr/>
        </p:nvGraphicFramePr>
        <p:xfrm>
          <a:off x="0" y="1768475"/>
          <a:ext cx="9144000" cy="3763963"/>
        </p:xfrm>
        <a:graphic>
          <a:graphicData uri="http://schemas.openxmlformats.org/presentationml/2006/ole">
            <p:oleObj spid="_x0000_s315394" name="Chart" r:id="rId4" imgW="8467800" imgH="3962355" progId="MSGraph.Chart.8">
              <p:embed followColorScheme="full"/>
            </p:oleObj>
          </a:graphicData>
        </a:graphic>
      </p:graphicFrame>
      <p:sp>
        <p:nvSpPr>
          <p:cNvPr id="23559" name="Rectangle 7"/>
          <p:cNvSpPr>
            <a:spLocks noChangeArrowheads="1"/>
          </p:cNvSpPr>
          <p:nvPr/>
        </p:nvSpPr>
        <p:spPr bwMode="black">
          <a:xfrm>
            <a:off x="347663" y="1266825"/>
            <a:ext cx="8221662" cy="442913"/>
          </a:xfrm>
          <a:prstGeom prst="rect">
            <a:avLst/>
          </a:prstGeom>
          <a:noFill/>
          <a:ln w="9525" algn="ctr">
            <a:noFill/>
            <a:miter lim="800000"/>
            <a:headEnd/>
            <a:tailEnd/>
          </a:ln>
        </p:spPr>
        <p:txBody>
          <a:bodyPr lIns="0" tIns="0" rIns="0" bIns="0">
            <a:spAutoFit/>
          </a:bodyPr>
          <a:lstStyle/>
          <a:p>
            <a:pPr defTabSz="114300" eaLnBrk="0" hangingPunct="0">
              <a:lnSpc>
                <a:spcPct val="90000"/>
              </a:lnSpc>
              <a:spcBef>
                <a:spcPct val="20000"/>
              </a:spcBef>
            </a:pPr>
            <a:r>
              <a:rPr lang="en-US" sz="1600" b="1">
                <a:solidFill>
                  <a:srgbClr val="225A7A"/>
                </a:solidFill>
              </a:rPr>
              <a:t>Q. Does your homeowners policy cover damage from flooding during a hurricane? (Asked of those who have homeowners insurance.) Respondents answering “yes”.</a:t>
            </a:r>
          </a:p>
        </p:txBody>
      </p:sp>
      <p:sp>
        <p:nvSpPr>
          <p:cNvPr id="23560" name="Rectangle 5"/>
          <p:cNvSpPr>
            <a:spLocks noChangeArrowheads="1"/>
          </p:cNvSpPr>
          <p:nvPr/>
        </p:nvSpPr>
        <p:spPr bwMode="blackWhite">
          <a:xfrm>
            <a:off x="722313" y="5553075"/>
            <a:ext cx="7805737" cy="784225"/>
          </a:xfrm>
          <a:prstGeom prst="rect">
            <a:avLst/>
          </a:prstGeom>
          <a:gradFill rotWithShape="1">
            <a:gsLst>
              <a:gs pos="0">
                <a:srgbClr val="FF6801"/>
              </a:gs>
              <a:gs pos="100000">
                <a:srgbClr val="DC5A01"/>
              </a:gs>
            </a:gsLst>
            <a:lin ang="5400000" scaled="1"/>
          </a:gradFill>
          <a:ln w="12700" algn="ctr">
            <a:solidFill>
              <a:srgbClr val="FF6801"/>
            </a:solidFill>
            <a:miter lim="800000"/>
            <a:headEnd/>
            <a:tailEnd/>
          </a:ln>
        </p:spPr>
        <p:txBody>
          <a:bodyPr bIns="64008" anchor="ctr"/>
          <a:lstStyle/>
          <a:p>
            <a:pPr algn="ctr">
              <a:lnSpc>
                <a:spcPct val="95000"/>
              </a:lnSpc>
              <a:spcBef>
                <a:spcPct val="25000"/>
              </a:spcBef>
            </a:pPr>
            <a:r>
              <a:rPr lang="en-US" b="1">
                <a:solidFill>
                  <a:srgbClr val="FFFFFF"/>
                </a:solidFill>
              </a:rPr>
              <a:t>16% of Americans Believe Their Homeowners Policy Covers Damage From Flooding During a Hurricane, Compared With 24% a Year Ago, Down Eight Points</a:t>
            </a:r>
          </a:p>
        </p:txBody>
      </p:sp>
      <p:sp>
        <p:nvSpPr>
          <p:cNvPr id="23561" name="Rectangle 11"/>
          <p:cNvSpPr>
            <a:spLocks noChangeArrowheads="1"/>
          </p:cNvSpPr>
          <p:nvPr/>
        </p:nvSpPr>
        <p:spPr bwMode="auto">
          <a:xfrm>
            <a:off x="0" y="6440488"/>
            <a:ext cx="4454525" cy="266700"/>
          </a:xfrm>
          <a:prstGeom prst="rect">
            <a:avLst/>
          </a:prstGeom>
          <a:noFill/>
          <a:ln w="9525">
            <a:noFill/>
            <a:miter lim="800000"/>
            <a:headEnd/>
            <a:tailEnd/>
          </a:ln>
        </p:spPr>
        <p:txBody>
          <a:bodyPr wrap="none" lIns="92075" tIns="46038" rIns="92075" bIns="46038"/>
          <a:lstStyle/>
          <a:p>
            <a:pPr eaLnBrk="0" hangingPunct="0">
              <a:lnSpc>
                <a:spcPct val="85000"/>
              </a:lnSpc>
              <a:spcBef>
                <a:spcPct val="25000"/>
              </a:spcBef>
              <a:buClr>
                <a:schemeClr val="accent2"/>
              </a:buClr>
              <a:buFont typeface="Wingdings" pitchFamily="2" charset="2"/>
              <a:buNone/>
            </a:pPr>
            <a:r>
              <a:rPr lang="en-US" sz="1100"/>
              <a:t>Source: Insurance Information Institute Annual </a:t>
            </a:r>
            <a:r>
              <a:rPr lang="en-US" sz="1100" i="1"/>
              <a:t>Pulse</a:t>
            </a:r>
            <a:r>
              <a:rPr lang="en-US" sz="1100"/>
              <a:t> Survey.</a:t>
            </a:r>
          </a:p>
        </p:txBody>
      </p:sp>
      <p:sp>
        <p:nvSpPr>
          <p:cNvPr id="10" name="AutoShape 7"/>
          <p:cNvSpPr>
            <a:spLocks noChangeArrowheads="1"/>
          </p:cNvSpPr>
          <p:nvPr/>
        </p:nvSpPr>
        <p:spPr bwMode="blackWhite">
          <a:xfrm>
            <a:off x="5453063" y="1719263"/>
            <a:ext cx="3451225" cy="995362"/>
          </a:xfrm>
          <a:prstGeom prst="wedgeRectCallout">
            <a:avLst>
              <a:gd name="adj1" fmla="val -52167"/>
              <a:gd name="adj2" fmla="val 83213"/>
            </a:avLst>
          </a:prstGeom>
          <a:gradFill rotWithShape="1">
            <a:gsLst>
              <a:gs pos="0">
                <a:schemeClr val="accent1"/>
              </a:gs>
              <a:gs pos="100000">
                <a:srgbClr val="173C51"/>
              </a:gs>
            </a:gsLst>
            <a:lin ang="5400000" scaled="1"/>
          </a:gradFill>
          <a:ln w="28575" algn="ctr">
            <a:solidFill>
              <a:schemeClr val="bg1"/>
            </a:solidFill>
            <a:miter lim="800000"/>
            <a:headEnd/>
            <a:tailEnd/>
          </a:ln>
        </p:spPr>
        <p:txBody>
          <a:bodyPr tIns="91440" bIns="91440" anchor="ctr"/>
          <a:lstStyle/>
          <a:p>
            <a:pPr algn="ctr" eaLnBrk="0" hangingPunct="0">
              <a:lnSpc>
                <a:spcPct val="90000"/>
              </a:lnSpc>
              <a:spcBef>
                <a:spcPct val="50000"/>
              </a:spcBef>
              <a:buClr>
                <a:schemeClr val="bg1"/>
              </a:buClr>
              <a:buFont typeface="Wingdings" pitchFamily="2" charset="2"/>
              <a:buNone/>
            </a:pPr>
            <a:r>
              <a:rPr lang="en-US" sz="1600" b="1">
                <a:solidFill>
                  <a:schemeClr val="bg1"/>
                </a:solidFill>
              </a:rPr>
              <a:t>Fewer people believe their HO policy covers flood, but 1-in-4 in the flood-prone South still do!</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70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105"/>
          <p:cNvSpPr txBox="1">
            <a:spLocks noGrp="1" noChangeArrowheads="1"/>
          </p:cNvSpPr>
          <p:nvPr/>
        </p:nvSpPr>
        <p:spPr bwMode="auto">
          <a:xfrm>
            <a:off x="85725" y="6961188"/>
            <a:ext cx="1352550" cy="115887"/>
          </a:xfrm>
          <a:prstGeom prst="rect">
            <a:avLst/>
          </a:prstGeom>
          <a:noFill/>
          <a:ln w="9525">
            <a:noFill/>
            <a:miter lim="800000"/>
            <a:headEnd/>
            <a:tailEnd/>
          </a:ln>
        </p:spPr>
        <p:txBody>
          <a:bodyPr lIns="0" tIns="0" rIns="0" bIns="0">
            <a:spAutoFit/>
          </a:bodyPr>
          <a:lstStyle/>
          <a:p>
            <a:pPr eaLnBrk="0" hangingPunct="0">
              <a:lnSpc>
                <a:spcPct val="85000"/>
              </a:lnSpc>
              <a:spcBef>
                <a:spcPct val="20000"/>
              </a:spcBef>
            </a:pPr>
            <a:r>
              <a:rPr lang="en-US" sz="900">
                <a:solidFill>
                  <a:schemeClr val="bg1"/>
                </a:solidFill>
              </a:rPr>
              <a:t>12/01/09 - 9pm</a:t>
            </a:r>
          </a:p>
        </p:txBody>
      </p:sp>
      <p:sp>
        <p:nvSpPr>
          <p:cNvPr id="26628" name="Rectangle 106"/>
          <p:cNvSpPr txBox="1">
            <a:spLocks noGrp="1" noChangeArrowheads="1"/>
          </p:cNvSpPr>
          <p:nvPr/>
        </p:nvSpPr>
        <p:spPr bwMode="auto">
          <a:xfrm>
            <a:off x="2695575" y="6961188"/>
            <a:ext cx="3752850" cy="117475"/>
          </a:xfrm>
          <a:prstGeom prst="rect">
            <a:avLst/>
          </a:prstGeom>
          <a:noFill/>
          <a:ln w="9525">
            <a:noFill/>
            <a:miter lim="800000"/>
            <a:headEnd/>
            <a:tailEnd/>
          </a:ln>
        </p:spPr>
        <p:txBody>
          <a:bodyPr lIns="0" tIns="0" rIns="0" bIns="0">
            <a:spAutoFit/>
          </a:bodyPr>
          <a:lstStyle/>
          <a:p>
            <a:pPr algn="ctr" eaLnBrk="0" hangingPunct="0">
              <a:lnSpc>
                <a:spcPct val="85000"/>
              </a:lnSpc>
              <a:spcBef>
                <a:spcPct val="20000"/>
              </a:spcBef>
            </a:pPr>
            <a:r>
              <a:rPr lang="en-US" sz="900">
                <a:solidFill>
                  <a:schemeClr val="bg1"/>
                </a:solidFill>
              </a:rPr>
              <a:t>eSlide – P6466 – The Financial Crisis and the Future of the P/C</a:t>
            </a:r>
          </a:p>
        </p:txBody>
      </p:sp>
      <p:sp>
        <p:nvSpPr>
          <p:cNvPr id="26629" name="Rectangle 110"/>
          <p:cNvSpPr txBox="1">
            <a:spLocks noGrp="1" noChangeArrowheads="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0CE5BCFD-347A-4282-B46E-1DB1BACC033C}" type="slidenum">
              <a:rPr lang="en-US" sz="900"/>
              <a:pPr algn="r" eaLnBrk="0" hangingPunct="0">
                <a:lnSpc>
                  <a:spcPct val="85000"/>
                </a:lnSpc>
                <a:spcBef>
                  <a:spcPct val="20000"/>
                </a:spcBef>
              </a:pPr>
              <a:t>19</a:t>
            </a:fld>
            <a:endParaRPr lang="en-US" sz="900"/>
          </a:p>
        </p:txBody>
      </p:sp>
      <p:sp>
        <p:nvSpPr>
          <p:cNvPr id="26630" name="Rectangle 2"/>
          <p:cNvSpPr>
            <a:spLocks noGrp="1" noChangeArrowheads="1"/>
          </p:cNvSpPr>
          <p:nvPr>
            <p:ph type="title" idx="4294967295"/>
          </p:nvPr>
        </p:nvSpPr>
        <p:spPr/>
        <p:txBody>
          <a:bodyPr/>
          <a:lstStyle/>
          <a:p>
            <a:r>
              <a:rPr lang="en-US" smtClean="0"/>
              <a:t>Consumer Poll: I.I.I. </a:t>
            </a:r>
            <a:r>
              <a:rPr lang="en-US" i="1" smtClean="0"/>
              <a:t>Pulse</a:t>
            </a:r>
            <a:r>
              <a:rPr lang="en-US" smtClean="0"/>
              <a:t> Survey</a:t>
            </a:r>
            <a:endParaRPr lang="en-US" baseline="30000" smtClean="0"/>
          </a:p>
        </p:txBody>
      </p:sp>
      <p:graphicFrame>
        <p:nvGraphicFramePr>
          <p:cNvPr id="26626" name="Object 2"/>
          <p:cNvGraphicFramePr>
            <a:graphicFrameLocks noChangeAspect="1"/>
          </p:cNvGraphicFramePr>
          <p:nvPr/>
        </p:nvGraphicFramePr>
        <p:xfrm>
          <a:off x="0" y="2684463"/>
          <a:ext cx="9144000" cy="3763962"/>
        </p:xfrm>
        <a:graphic>
          <a:graphicData uri="http://schemas.openxmlformats.org/presentationml/2006/ole">
            <p:oleObj spid="_x0000_s318466" name="Chart" r:id="rId4" imgW="8467800" imgH="3962355" progId="MSGraph.Chart.8">
              <p:embed followColorScheme="full"/>
            </p:oleObj>
          </a:graphicData>
        </a:graphic>
      </p:graphicFrame>
      <p:sp>
        <p:nvSpPr>
          <p:cNvPr id="26631" name="Rectangle 11"/>
          <p:cNvSpPr>
            <a:spLocks noChangeArrowheads="1"/>
          </p:cNvSpPr>
          <p:nvPr/>
        </p:nvSpPr>
        <p:spPr bwMode="auto">
          <a:xfrm>
            <a:off x="0" y="6440488"/>
            <a:ext cx="4454525" cy="266700"/>
          </a:xfrm>
          <a:prstGeom prst="rect">
            <a:avLst/>
          </a:prstGeom>
          <a:noFill/>
          <a:ln w="9525">
            <a:noFill/>
            <a:miter lim="800000"/>
            <a:headEnd/>
            <a:tailEnd/>
          </a:ln>
        </p:spPr>
        <p:txBody>
          <a:bodyPr wrap="none" lIns="92075" tIns="46038" rIns="92075" bIns="46038"/>
          <a:lstStyle/>
          <a:p>
            <a:pPr eaLnBrk="0" hangingPunct="0">
              <a:lnSpc>
                <a:spcPct val="85000"/>
              </a:lnSpc>
              <a:spcBef>
                <a:spcPct val="25000"/>
              </a:spcBef>
              <a:buClr>
                <a:schemeClr val="accent2"/>
              </a:buClr>
              <a:buFont typeface="Wingdings" pitchFamily="2" charset="2"/>
              <a:buNone/>
            </a:pPr>
            <a:r>
              <a:rPr lang="en-US" sz="1100"/>
              <a:t>Source: Insurance Information Institute Annual </a:t>
            </a:r>
            <a:r>
              <a:rPr lang="en-US" sz="1100" i="1"/>
              <a:t>Pulse</a:t>
            </a:r>
            <a:r>
              <a:rPr lang="en-US" sz="1100"/>
              <a:t> Survey.</a:t>
            </a:r>
          </a:p>
        </p:txBody>
      </p:sp>
      <p:sp>
        <p:nvSpPr>
          <p:cNvPr id="26632" name="Text Box 5"/>
          <p:cNvSpPr txBox="1">
            <a:spLocks noChangeArrowheads="1"/>
          </p:cNvSpPr>
          <p:nvPr/>
        </p:nvSpPr>
        <p:spPr bwMode="auto">
          <a:xfrm>
            <a:off x="871538" y="2547938"/>
            <a:ext cx="2374900" cy="349250"/>
          </a:xfrm>
          <a:prstGeom prst="rect">
            <a:avLst/>
          </a:prstGeom>
          <a:solidFill>
            <a:srgbClr val="C00000"/>
          </a:solidFill>
          <a:ln w="12700">
            <a:solidFill>
              <a:srgbClr val="FF0000"/>
            </a:solidFill>
            <a:miter lim="800000"/>
            <a:headEnd type="none" w="sm" len="sm"/>
            <a:tailEnd type="none" w="sm" len="sm"/>
          </a:ln>
        </p:spPr>
        <p:txBody>
          <a:bodyPr>
            <a:spAutoFit/>
          </a:bodyPr>
          <a:lstStyle/>
          <a:p>
            <a:pPr algn="ctr"/>
            <a:r>
              <a:rPr lang="en-US" sz="1600" b="1">
                <a:solidFill>
                  <a:schemeClr val="bg1"/>
                </a:solidFill>
              </a:rPr>
              <a:t>All respondents</a:t>
            </a:r>
            <a:endParaRPr lang="en-US" sz="1600" b="1" i="1">
              <a:solidFill>
                <a:schemeClr val="bg1"/>
              </a:solidFill>
            </a:endParaRPr>
          </a:p>
        </p:txBody>
      </p:sp>
      <p:sp>
        <p:nvSpPr>
          <p:cNvPr id="26633" name="Text Box 5"/>
          <p:cNvSpPr txBox="1">
            <a:spLocks noChangeArrowheads="1"/>
          </p:cNvSpPr>
          <p:nvPr/>
        </p:nvSpPr>
        <p:spPr bwMode="auto">
          <a:xfrm>
            <a:off x="3881438" y="2536825"/>
            <a:ext cx="2401887" cy="349250"/>
          </a:xfrm>
          <a:prstGeom prst="rect">
            <a:avLst/>
          </a:prstGeom>
          <a:solidFill>
            <a:srgbClr val="C00000"/>
          </a:solidFill>
          <a:ln w="12700">
            <a:solidFill>
              <a:srgbClr val="FF0000"/>
            </a:solidFill>
            <a:miter lim="800000"/>
            <a:headEnd type="none" w="sm" len="sm"/>
            <a:tailEnd type="none" w="sm" len="sm"/>
          </a:ln>
        </p:spPr>
        <p:txBody>
          <a:bodyPr>
            <a:spAutoFit/>
          </a:bodyPr>
          <a:lstStyle/>
          <a:p>
            <a:pPr algn="ctr"/>
            <a:r>
              <a:rPr lang="en-US" sz="1600" b="1">
                <a:solidFill>
                  <a:schemeClr val="bg1"/>
                </a:solidFill>
              </a:rPr>
              <a:t>Filed a Katrina claim</a:t>
            </a:r>
            <a:endParaRPr lang="en-US" sz="1600" b="1" i="1">
              <a:solidFill>
                <a:schemeClr val="bg1"/>
              </a:solidFill>
            </a:endParaRPr>
          </a:p>
        </p:txBody>
      </p:sp>
      <p:sp>
        <p:nvSpPr>
          <p:cNvPr id="26634" name="Text Box 5"/>
          <p:cNvSpPr txBox="1">
            <a:spLocks noChangeArrowheads="1"/>
          </p:cNvSpPr>
          <p:nvPr/>
        </p:nvSpPr>
        <p:spPr bwMode="auto">
          <a:xfrm>
            <a:off x="6369050" y="2519363"/>
            <a:ext cx="2774950" cy="349250"/>
          </a:xfrm>
          <a:prstGeom prst="rect">
            <a:avLst/>
          </a:prstGeom>
          <a:solidFill>
            <a:srgbClr val="C00000"/>
          </a:solidFill>
          <a:ln w="12700">
            <a:solidFill>
              <a:srgbClr val="FF0000"/>
            </a:solidFill>
            <a:miter lim="800000"/>
            <a:headEnd type="none" w="sm" len="sm"/>
            <a:tailEnd type="none" w="sm" len="sm"/>
          </a:ln>
        </p:spPr>
        <p:txBody>
          <a:bodyPr>
            <a:spAutoFit/>
          </a:bodyPr>
          <a:lstStyle/>
          <a:p>
            <a:pPr algn="ctr"/>
            <a:r>
              <a:rPr lang="en-US" sz="1600" b="1">
                <a:solidFill>
                  <a:schemeClr val="bg1"/>
                </a:solidFill>
              </a:rPr>
              <a:t>Did not file a Katrina claim</a:t>
            </a:r>
            <a:endParaRPr lang="en-US" sz="1600" b="1" i="1">
              <a:solidFill>
                <a:schemeClr val="bg1"/>
              </a:solidFill>
            </a:endParaRPr>
          </a:p>
        </p:txBody>
      </p:sp>
      <p:sp>
        <p:nvSpPr>
          <p:cNvPr id="26635" name="Rectangle 3"/>
          <p:cNvSpPr>
            <a:spLocks noChangeArrowheads="1"/>
          </p:cNvSpPr>
          <p:nvPr/>
        </p:nvSpPr>
        <p:spPr bwMode="black">
          <a:xfrm>
            <a:off x="347663" y="1266825"/>
            <a:ext cx="8534400" cy="222250"/>
          </a:xfrm>
          <a:prstGeom prst="rect">
            <a:avLst/>
          </a:prstGeom>
          <a:noFill/>
          <a:ln w="9525" algn="ctr">
            <a:noFill/>
            <a:miter lim="800000"/>
            <a:headEnd/>
            <a:tailEnd/>
          </a:ln>
        </p:spPr>
        <p:txBody>
          <a:bodyPr lIns="0" tIns="0" rIns="0" bIns="0">
            <a:spAutoFit/>
          </a:bodyPr>
          <a:lstStyle/>
          <a:p>
            <a:pPr defTabSz="114300" eaLnBrk="0" hangingPunct="0">
              <a:lnSpc>
                <a:spcPct val="90000"/>
              </a:lnSpc>
              <a:spcBef>
                <a:spcPct val="20000"/>
              </a:spcBef>
            </a:pPr>
            <a:r>
              <a:rPr lang="en-US" sz="1600" b="1">
                <a:solidFill>
                  <a:srgbClr val="225A7A"/>
                </a:solidFill>
              </a:rPr>
              <a:t>Q. Do you have a separate flood insurance policy?</a:t>
            </a:r>
          </a:p>
        </p:txBody>
      </p:sp>
      <p:sp>
        <p:nvSpPr>
          <p:cNvPr id="26636" name="Text Box 5"/>
          <p:cNvSpPr txBox="1">
            <a:spLocks noChangeArrowheads="1"/>
          </p:cNvSpPr>
          <p:nvPr/>
        </p:nvSpPr>
        <p:spPr bwMode="blackWhite">
          <a:xfrm>
            <a:off x="311150" y="1676400"/>
            <a:ext cx="8518525" cy="577850"/>
          </a:xfrm>
          <a:prstGeom prst="rect">
            <a:avLst/>
          </a:prstGeom>
          <a:gradFill rotWithShape="0">
            <a:gsLst>
              <a:gs pos="0">
                <a:schemeClr val="accent2"/>
              </a:gs>
              <a:gs pos="100000">
                <a:srgbClr val="DC5A01"/>
              </a:gs>
            </a:gsLst>
            <a:lin ang="5400000" scaled="1"/>
          </a:gradFill>
          <a:ln w="12700" algn="ctr">
            <a:solidFill>
              <a:srgbClr val="FF6801"/>
            </a:solidFill>
            <a:miter lim="800000"/>
            <a:headEnd type="none" w="sm" len="sm"/>
            <a:tailEnd type="none" w="sm" len="sm"/>
          </a:ln>
        </p:spPr>
        <p:txBody>
          <a:bodyPr bIns="64008" anchor="ctr"/>
          <a:lstStyle/>
          <a:p>
            <a:pPr algn="ctr">
              <a:lnSpc>
                <a:spcPct val="95000"/>
              </a:lnSpc>
              <a:spcBef>
                <a:spcPct val="25000"/>
              </a:spcBef>
            </a:pPr>
            <a:r>
              <a:rPr lang="en-US" b="1">
                <a:solidFill>
                  <a:srgbClr val="FFFFFF"/>
                </a:solidFill>
              </a:rPr>
              <a:t>57% of Katrina Claimants in Louisiana and 23% in Mississippi Have a Flood Insurance Policy compared with 10% for the Nation as a Whole</a:t>
            </a:r>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298450" y="166688"/>
            <a:ext cx="7400925" cy="860425"/>
          </a:xfrm>
        </p:spPr>
        <p:txBody>
          <a:bodyPr/>
          <a:lstStyle/>
          <a:p>
            <a:r>
              <a:rPr lang="en-US" dirty="0" smtClean="0"/>
              <a:t>Presentation Outline</a:t>
            </a:r>
          </a:p>
        </p:txBody>
      </p:sp>
      <p:sp>
        <p:nvSpPr>
          <p:cNvPr id="19458" name="Rectangle 3"/>
          <p:cNvSpPr>
            <a:spLocks noGrp="1" noChangeArrowheads="1"/>
          </p:cNvSpPr>
          <p:nvPr>
            <p:ph idx="1"/>
          </p:nvPr>
        </p:nvSpPr>
        <p:spPr>
          <a:xfrm>
            <a:off x="495300" y="1115878"/>
            <a:ext cx="8153400" cy="5532895"/>
          </a:xfrm>
        </p:spPr>
        <p:txBody>
          <a:bodyPr/>
          <a:lstStyle/>
          <a:p>
            <a:r>
              <a:rPr lang="en-US" dirty="0" smtClean="0"/>
              <a:t>Overview of the I.I.I. Mission</a:t>
            </a:r>
          </a:p>
          <a:p>
            <a:r>
              <a:rPr lang="en-US" dirty="0" smtClean="0"/>
              <a:t>Cost of Hurricanes in the U.S.</a:t>
            </a:r>
          </a:p>
          <a:p>
            <a:r>
              <a:rPr lang="en-US" dirty="0" smtClean="0"/>
              <a:t>Preparing for a Hurricane</a:t>
            </a:r>
          </a:p>
          <a:p>
            <a:pPr lvl="1">
              <a:buFont typeface="Wingdings" pitchFamily="2" charset="2"/>
              <a:buChar char="Ø"/>
            </a:pPr>
            <a:r>
              <a:rPr lang="en-US" sz="2400" dirty="0" smtClean="0"/>
              <a:t>   Insurance</a:t>
            </a:r>
          </a:p>
          <a:p>
            <a:pPr lvl="1">
              <a:buFont typeface="Wingdings" pitchFamily="2" charset="2"/>
              <a:buChar char="Ø"/>
            </a:pPr>
            <a:r>
              <a:rPr lang="en-US" sz="2400" dirty="0" smtClean="0"/>
              <a:t>   Home inventory</a:t>
            </a:r>
          </a:p>
          <a:p>
            <a:pPr lvl="1">
              <a:buFont typeface="Wingdings" pitchFamily="2" charset="2"/>
              <a:buChar char="Ø"/>
            </a:pPr>
            <a:r>
              <a:rPr lang="en-US" sz="2400" dirty="0" smtClean="0"/>
              <a:t>   Evacuation Plan </a:t>
            </a:r>
          </a:p>
          <a:p>
            <a:pPr lvl="1">
              <a:buFont typeface="Wingdings" pitchFamily="2" charset="2"/>
              <a:buChar char="Ø"/>
            </a:pPr>
            <a:r>
              <a:rPr lang="en-US" sz="2400" dirty="0" smtClean="0"/>
              <a:t>   Take Steps to Mitigate against Property Damage</a:t>
            </a:r>
          </a:p>
          <a:p>
            <a:r>
              <a:rPr lang="en-US" dirty="0" smtClean="0"/>
              <a:t>Current Level of Preparedness </a:t>
            </a:r>
          </a:p>
          <a:p>
            <a:r>
              <a:rPr lang="en-US" dirty="0" smtClean="0"/>
              <a:t>I.I.I. Resources</a:t>
            </a:r>
          </a:p>
          <a:p>
            <a:endParaRPr lang="en-US" dirty="0" smtClean="0"/>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105"/>
          <p:cNvSpPr txBox="1">
            <a:spLocks noGrp="1" noChangeArrowheads="1"/>
          </p:cNvSpPr>
          <p:nvPr/>
        </p:nvSpPr>
        <p:spPr bwMode="auto">
          <a:xfrm>
            <a:off x="85725" y="6961188"/>
            <a:ext cx="1352550" cy="115887"/>
          </a:xfrm>
          <a:prstGeom prst="rect">
            <a:avLst/>
          </a:prstGeom>
          <a:noFill/>
          <a:ln w="9525">
            <a:noFill/>
            <a:miter lim="800000"/>
            <a:headEnd/>
            <a:tailEnd/>
          </a:ln>
        </p:spPr>
        <p:txBody>
          <a:bodyPr lIns="0" tIns="0" rIns="0" bIns="0">
            <a:spAutoFit/>
          </a:bodyPr>
          <a:lstStyle/>
          <a:p>
            <a:pPr eaLnBrk="0" hangingPunct="0">
              <a:lnSpc>
                <a:spcPct val="85000"/>
              </a:lnSpc>
              <a:spcBef>
                <a:spcPct val="20000"/>
              </a:spcBef>
            </a:pPr>
            <a:r>
              <a:rPr lang="en-US" sz="900">
                <a:solidFill>
                  <a:schemeClr val="bg1"/>
                </a:solidFill>
              </a:rPr>
              <a:t>12/01/09 - 9pm</a:t>
            </a:r>
          </a:p>
        </p:txBody>
      </p:sp>
      <p:sp>
        <p:nvSpPr>
          <p:cNvPr id="44036" name="Rectangle 106"/>
          <p:cNvSpPr txBox="1">
            <a:spLocks noGrp="1" noChangeArrowheads="1"/>
          </p:cNvSpPr>
          <p:nvPr/>
        </p:nvSpPr>
        <p:spPr bwMode="auto">
          <a:xfrm>
            <a:off x="2695575" y="6961188"/>
            <a:ext cx="3752850" cy="117475"/>
          </a:xfrm>
          <a:prstGeom prst="rect">
            <a:avLst/>
          </a:prstGeom>
          <a:noFill/>
          <a:ln w="9525">
            <a:noFill/>
            <a:miter lim="800000"/>
            <a:headEnd/>
            <a:tailEnd/>
          </a:ln>
        </p:spPr>
        <p:txBody>
          <a:bodyPr lIns="0" tIns="0" rIns="0" bIns="0">
            <a:spAutoFit/>
          </a:bodyPr>
          <a:lstStyle/>
          <a:p>
            <a:pPr algn="ctr" eaLnBrk="0" hangingPunct="0">
              <a:lnSpc>
                <a:spcPct val="85000"/>
              </a:lnSpc>
              <a:spcBef>
                <a:spcPct val="20000"/>
              </a:spcBef>
            </a:pPr>
            <a:r>
              <a:rPr lang="en-US" sz="900">
                <a:solidFill>
                  <a:schemeClr val="bg1"/>
                </a:solidFill>
              </a:rPr>
              <a:t>eSlide – P6466 – The Financial Crisis and the Future of the P/C</a:t>
            </a:r>
          </a:p>
        </p:txBody>
      </p:sp>
      <p:sp>
        <p:nvSpPr>
          <p:cNvPr id="44037" name="Rectangle 110"/>
          <p:cNvSpPr txBox="1">
            <a:spLocks noGrp="1" noChangeArrowheads="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82E7BB42-458C-4D5F-B053-31DBA5C15D7C}" type="slidenum">
              <a:rPr lang="en-US" sz="900"/>
              <a:pPr algn="r" eaLnBrk="0" hangingPunct="0">
                <a:lnSpc>
                  <a:spcPct val="85000"/>
                </a:lnSpc>
                <a:spcBef>
                  <a:spcPct val="20000"/>
                </a:spcBef>
              </a:pPr>
              <a:t>20</a:t>
            </a:fld>
            <a:endParaRPr lang="en-US" sz="900"/>
          </a:p>
        </p:txBody>
      </p:sp>
      <p:sp>
        <p:nvSpPr>
          <p:cNvPr id="44038" name="Rectangle 2"/>
          <p:cNvSpPr>
            <a:spLocks noGrp="1" noChangeArrowheads="1"/>
          </p:cNvSpPr>
          <p:nvPr>
            <p:ph type="title" idx="4294967295"/>
          </p:nvPr>
        </p:nvSpPr>
        <p:spPr/>
        <p:txBody>
          <a:bodyPr/>
          <a:lstStyle/>
          <a:p>
            <a:r>
              <a:rPr lang="en-US" smtClean="0"/>
              <a:t>Consumer Poll: I.I.I. </a:t>
            </a:r>
            <a:r>
              <a:rPr lang="en-US" i="1" smtClean="0"/>
              <a:t>Pulse</a:t>
            </a:r>
            <a:r>
              <a:rPr lang="en-US" smtClean="0"/>
              <a:t> Survey</a:t>
            </a:r>
            <a:endParaRPr lang="en-US" baseline="30000" smtClean="0"/>
          </a:p>
        </p:txBody>
      </p:sp>
      <p:graphicFrame>
        <p:nvGraphicFramePr>
          <p:cNvPr id="44034" name="Object 2"/>
          <p:cNvGraphicFramePr>
            <a:graphicFrameLocks noChangeAspect="1"/>
          </p:cNvGraphicFramePr>
          <p:nvPr/>
        </p:nvGraphicFramePr>
        <p:xfrm>
          <a:off x="0" y="1768475"/>
          <a:ext cx="9144000" cy="3763963"/>
        </p:xfrm>
        <a:graphic>
          <a:graphicData uri="http://schemas.openxmlformats.org/presentationml/2006/ole">
            <p:oleObj spid="_x0000_s310274" name="Chart" r:id="rId4" imgW="8467800" imgH="3962355" progId="MSGraph.Chart.8">
              <p:embed followColorScheme="full"/>
            </p:oleObj>
          </a:graphicData>
        </a:graphic>
      </p:graphicFrame>
      <p:sp>
        <p:nvSpPr>
          <p:cNvPr id="44039" name="Rectangle 7"/>
          <p:cNvSpPr>
            <a:spLocks noChangeArrowheads="1"/>
          </p:cNvSpPr>
          <p:nvPr/>
        </p:nvSpPr>
        <p:spPr bwMode="black">
          <a:xfrm>
            <a:off x="347663" y="1266825"/>
            <a:ext cx="8221662" cy="441325"/>
          </a:xfrm>
          <a:prstGeom prst="rect">
            <a:avLst/>
          </a:prstGeom>
          <a:noFill/>
          <a:ln w="9525" algn="ctr">
            <a:noFill/>
            <a:miter lim="800000"/>
            <a:headEnd/>
            <a:tailEnd/>
          </a:ln>
        </p:spPr>
        <p:txBody>
          <a:bodyPr lIns="0" tIns="0" rIns="0" bIns="0">
            <a:spAutoFit/>
          </a:bodyPr>
          <a:lstStyle/>
          <a:p>
            <a:pPr defTabSz="114300" eaLnBrk="0" hangingPunct="0">
              <a:lnSpc>
                <a:spcPct val="90000"/>
              </a:lnSpc>
              <a:spcBef>
                <a:spcPct val="20000"/>
              </a:spcBef>
            </a:pPr>
            <a:r>
              <a:rPr lang="en-US" sz="1600" b="1">
                <a:solidFill>
                  <a:srgbClr val="225A7A"/>
                </a:solidFill>
              </a:rPr>
              <a:t>Q. Should insurance companies be allowed to charge higher insurance premiums for…</a:t>
            </a:r>
          </a:p>
        </p:txBody>
      </p:sp>
      <p:sp>
        <p:nvSpPr>
          <p:cNvPr id="44040" name="Rectangle 11"/>
          <p:cNvSpPr>
            <a:spLocks noChangeArrowheads="1"/>
          </p:cNvSpPr>
          <p:nvPr/>
        </p:nvSpPr>
        <p:spPr bwMode="auto">
          <a:xfrm>
            <a:off x="0" y="6440488"/>
            <a:ext cx="4454525" cy="266700"/>
          </a:xfrm>
          <a:prstGeom prst="rect">
            <a:avLst/>
          </a:prstGeom>
          <a:noFill/>
          <a:ln w="9525">
            <a:noFill/>
            <a:miter lim="800000"/>
            <a:headEnd/>
            <a:tailEnd/>
          </a:ln>
        </p:spPr>
        <p:txBody>
          <a:bodyPr wrap="none" lIns="92075" tIns="46038" rIns="92075" bIns="46038"/>
          <a:lstStyle/>
          <a:p>
            <a:pPr eaLnBrk="0" hangingPunct="0">
              <a:lnSpc>
                <a:spcPct val="85000"/>
              </a:lnSpc>
              <a:spcBef>
                <a:spcPct val="25000"/>
              </a:spcBef>
              <a:buClr>
                <a:schemeClr val="accent2"/>
              </a:buClr>
              <a:buFont typeface="Wingdings" pitchFamily="2" charset="2"/>
              <a:buNone/>
            </a:pPr>
            <a:r>
              <a:rPr lang="en-US" sz="1100"/>
              <a:t>Source: Insurance Information Institute Annual </a:t>
            </a:r>
            <a:r>
              <a:rPr lang="en-US" sz="1100" i="1"/>
              <a:t>Pulse</a:t>
            </a:r>
            <a:r>
              <a:rPr lang="en-US" sz="1100"/>
              <a:t> Survey.</a:t>
            </a:r>
          </a:p>
        </p:txBody>
      </p:sp>
      <p:sp>
        <p:nvSpPr>
          <p:cNvPr id="44041" name="Text Box 5"/>
          <p:cNvSpPr txBox="1">
            <a:spLocks noChangeArrowheads="1"/>
          </p:cNvSpPr>
          <p:nvPr/>
        </p:nvSpPr>
        <p:spPr bwMode="blackWhite">
          <a:xfrm>
            <a:off x="312738" y="5597525"/>
            <a:ext cx="8518525" cy="657225"/>
          </a:xfrm>
          <a:prstGeom prst="rect">
            <a:avLst/>
          </a:prstGeom>
          <a:gradFill rotWithShape="0">
            <a:gsLst>
              <a:gs pos="0">
                <a:schemeClr val="accent2"/>
              </a:gs>
              <a:gs pos="100000">
                <a:srgbClr val="DC5A01"/>
              </a:gs>
            </a:gsLst>
            <a:lin ang="5400000" scaled="1"/>
          </a:gradFill>
          <a:ln w="12700" algn="ctr">
            <a:solidFill>
              <a:srgbClr val="FF6801"/>
            </a:solidFill>
            <a:miter lim="800000"/>
            <a:headEnd type="none" w="sm" len="sm"/>
            <a:tailEnd type="none" w="sm" len="sm"/>
          </a:ln>
        </p:spPr>
        <p:txBody>
          <a:bodyPr bIns="64008" anchor="ctr"/>
          <a:lstStyle/>
          <a:p>
            <a:pPr algn="ctr">
              <a:lnSpc>
                <a:spcPct val="95000"/>
              </a:lnSpc>
              <a:spcBef>
                <a:spcPct val="25000"/>
              </a:spcBef>
            </a:pPr>
            <a:r>
              <a:rPr lang="en-US" b="1">
                <a:solidFill>
                  <a:srgbClr val="FFFFFF"/>
                </a:solidFill>
              </a:rPr>
              <a:t>Many People Believe the Cost of Insurance Should Reflect the Risks</a:t>
            </a:r>
          </a:p>
          <a:p>
            <a:pPr algn="ctr">
              <a:lnSpc>
                <a:spcPct val="95000"/>
              </a:lnSpc>
              <a:spcBef>
                <a:spcPct val="25000"/>
              </a:spcBef>
            </a:pPr>
            <a:r>
              <a:rPr lang="en-US" b="1">
                <a:solidFill>
                  <a:srgbClr val="FFFFFF"/>
                </a:solidFill>
              </a:rPr>
              <a:t>Over Which an Individual Has Some Control</a:t>
            </a: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105"/>
          <p:cNvSpPr txBox="1">
            <a:spLocks noGrp="1" noChangeArrowheads="1"/>
          </p:cNvSpPr>
          <p:nvPr/>
        </p:nvSpPr>
        <p:spPr bwMode="auto">
          <a:xfrm>
            <a:off x="85725" y="6961188"/>
            <a:ext cx="1352550" cy="115887"/>
          </a:xfrm>
          <a:prstGeom prst="rect">
            <a:avLst/>
          </a:prstGeom>
          <a:noFill/>
          <a:ln w="9525">
            <a:noFill/>
            <a:miter lim="800000"/>
            <a:headEnd/>
            <a:tailEnd/>
          </a:ln>
        </p:spPr>
        <p:txBody>
          <a:bodyPr lIns="0" tIns="0" rIns="0" bIns="0">
            <a:spAutoFit/>
          </a:bodyPr>
          <a:lstStyle/>
          <a:p>
            <a:pPr eaLnBrk="0" hangingPunct="0">
              <a:lnSpc>
                <a:spcPct val="85000"/>
              </a:lnSpc>
              <a:spcBef>
                <a:spcPct val="20000"/>
              </a:spcBef>
            </a:pPr>
            <a:r>
              <a:rPr lang="en-US" sz="900">
                <a:solidFill>
                  <a:schemeClr val="bg1"/>
                </a:solidFill>
              </a:rPr>
              <a:t>12/01/09 - 9pm</a:t>
            </a:r>
          </a:p>
        </p:txBody>
      </p:sp>
      <p:sp>
        <p:nvSpPr>
          <p:cNvPr id="30724" name="Rectangle 106"/>
          <p:cNvSpPr txBox="1">
            <a:spLocks noGrp="1" noChangeArrowheads="1"/>
          </p:cNvSpPr>
          <p:nvPr/>
        </p:nvSpPr>
        <p:spPr bwMode="auto">
          <a:xfrm>
            <a:off x="2695575" y="6961188"/>
            <a:ext cx="3752850" cy="117475"/>
          </a:xfrm>
          <a:prstGeom prst="rect">
            <a:avLst/>
          </a:prstGeom>
          <a:noFill/>
          <a:ln w="9525">
            <a:noFill/>
            <a:miter lim="800000"/>
            <a:headEnd/>
            <a:tailEnd/>
          </a:ln>
        </p:spPr>
        <p:txBody>
          <a:bodyPr lIns="0" tIns="0" rIns="0" bIns="0">
            <a:spAutoFit/>
          </a:bodyPr>
          <a:lstStyle/>
          <a:p>
            <a:pPr algn="ctr" eaLnBrk="0" hangingPunct="0">
              <a:lnSpc>
                <a:spcPct val="85000"/>
              </a:lnSpc>
              <a:spcBef>
                <a:spcPct val="20000"/>
              </a:spcBef>
            </a:pPr>
            <a:r>
              <a:rPr lang="en-US" sz="900">
                <a:solidFill>
                  <a:schemeClr val="bg1"/>
                </a:solidFill>
              </a:rPr>
              <a:t>eSlide – P6466 – The Financial Crisis and the Future of the P/C</a:t>
            </a:r>
          </a:p>
        </p:txBody>
      </p:sp>
      <p:sp>
        <p:nvSpPr>
          <p:cNvPr id="30725" name="Rectangle 110"/>
          <p:cNvSpPr txBox="1">
            <a:spLocks noGrp="1" noChangeArrowheads="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46A18436-63E5-4FEC-AB11-516B1863B3AD}" type="slidenum">
              <a:rPr lang="en-US" sz="900"/>
              <a:pPr algn="r" eaLnBrk="0" hangingPunct="0">
                <a:lnSpc>
                  <a:spcPct val="85000"/>
                </a:lnSpc>
                <a:spcBef>
                  <a:spcPct val="20000"/>
                </a:spcBef>
              </a:pPr>
              <a:t>21</a:t>
            </a:fld>
            <a:endParaRPr lang="en-US" sz="900"/>
          </a:p>
        </p:txBody>
      </p:sp>
      <p:sp>
        <p:nvSpPr>
          <p:cNvPr id="30726" name="Rectangle 2"/>
          <p:cNvSpPr>
            <a:spLocks noGrp="1" noChangeArrowheads="1"/>
          </p:cNvSpPr>
          <p:nvPr>
            <p:ph type="title" idx="4294967295"/>
          </p:nvPr>
        </p:nvSpPr>
        <p:spPr/>
        <p:txBody>
          <a:bodyPr/>
          <a:lstStyle/>
          <a:p>
            <a:r>
              <a:rPr lang="en-US" smtClean="0"/>
              <a:t>Consumer Poll: I.I.I. </a:t>
            </a:r>
            <a:r>
              <a:rPr lang="en-US" i="1" smtClean="0"/>
              <a:t>Pulse</a:t>
            </a:r>
            <a:r>
              <a:rPr lang="en-US" smtClean="0"/>
              <a:t> Survey of LA and MS Residents</a:t>
            </a:r>
            <a:endParaRPr lang="en-US" baseline="30000" smtClean="0"/>
          </a:p>
        </p:txBody>
      </p:sp>
      <p:graphicFrame>
        <p:nvGraphicFramePr>
          <p:cNvPr id="30722" name="Object 2"/>
          <p:cNvGraphicFramePr>
            <a:graphicFrameLocks noChangeAspect="1"/>
          </p:cNvGraphicFramePr>
          <p:nvPr/>
        </p:nvGraphicFramePr>
        <p:xfrm>
          <a:off x="0" y="2722563"/>
          <a:ext cx="9144000" cy="3763962"/>
        </p:xfrm>
        <a:graphic>
          <a:graphicData uri="http://schemas.openxmlformats.org/presentationml/2006/ole">
            <p:oleObj spid="_x0000_s319490" name="Chart" r:id="rId4" imgW="8467800" imgH="3962355" progId="MSGraph.Chart.8">
              <p:embed followColorScheme="full"/>
            </p:oleObj>
          </a:graphicData>
        </a:graphic>
      </p:graphicFrame>
      <p:sp>
        <p:nvSpPr>
          <p:cNvPr id="30727" name="Rectangle 11"/>
          <p:cNvSpPr>
            <a:spLocks noChangeArrowheads="1"/>
          </p:cNvSpPr>
          <p:nvPr/>
        </p:nvSpPr>
        <p:spPr bwMode="auto">
          <a:xfrm>
            <a:off x="0" y="6440488"/>
            <a:ext cx="4454525" cy="266700"/>
          </a:xfrm>
          <a:prstGeom prst="rect">
            <a:avLst/>
          </a:prstGeom>
          <a:noFill/>
          <a:ln w="9525">
            <a:noFill/>
            <a:miter lim="800000"/>
            <a:headEnd/>
            <a:tailEnd/>
          </a:ln>
        </p:spPr>
        <p:txBody>
          <a:bodyPr wrap="none" lIns="92075" tIns="46038" rIns="92075" bIns="46038"/>
          <a:lstStyle/>
          <a:p>
            <a:pPr eaLnBrk="0" hangingPunct="0">
              <a:lnSpc>
                <a:spcPct val="85000"/>
              </a:lnSpc>
              <a:spcBef>
                <a:spcPct val="25000"/>
              </a:spcBef>
              <a:buClr>
                <a:schemeClr val="accent2"/>
              </a:buClr>
              <a:buFont typeface="Wingdings" pitchFamily="2" charset="2"/>
              <a:buNone/>
            </a:pPr>
            <a:r>
              <a:rPr lang="en-US" sz="1100"/>
              <a:t>Source: Insurance Information Institute Annual </a:t>
            </a:r>
            <a:r>
              <a:rPr lang="en-US" sz="1100" i="1"/>
              <a:t>Pulse</a:t>
            </a:r>
            <a:r>
              <a:rPr lang="en-US" sz="1100"/>
              <a:t> Survey.</a:t>
            </a:r>
          </a:p>
        </p:txBody>
      </p:sp>
      <p:sp>
        <p:nvSpPr>
          <p:cNvPr id="30728" name="Text Box 5"/>
          <p:cNvSpPr txBox="1">
            <a:spLocks noChangeArrowheads="1"/>
          </p:cNvSpPr>
          <p:nvPr/>
        </p:nvSpPr>
        <p:spPr bwMode="auto">
          <a:xfrm>
            <a:off x="871538" y="2459038"/>
            <a:ext cx="2374900" cy="349250"/>
          </a:xfrm>
          <a:prstGeom prst="rect">
            <a:avLst/>
          </a:prstGeom>
          <a:solidFill>
            <a:srgbClr val="C00000"/>
          </a:solidFill>
          <a:ln w="12700">
            <a:solidFill>
              <a:srgbClr val="FF0000"/>
            </a:solidFill>
            <a:miter lim="800000"/>
            <a:headEnd type="none" w="sm" len="sm"/>
            <a:tailEnd type="none" w="sm" len="sm"/>
          </a:ln>
        </p:spPr>
        <p:txBody>
          <a:bodyPr>
            <a:spAutoFit/>
          </a:bodyPr>
          <a:lstStyle/>
          <a:p>
            <a:pPr algn="ctr"/>
            <a:r>
              <a:rPr lang="en-US" sz="1600" b="1">
                <a:solidFill>
                  <a:schemeClr val="bg1"/>
                </a:solidFill>
              </a:rPr>
              <a:t>All respondents</a:t>
            </a:r>
            <a:endParaRPr lang="en-US" sz="1600" b="1" i="1">
              <a:solidFill>
                <a:schemeClr val="bg1"/>
              </a:solidFill>
            </a:endParaRPr>
          </a:p>
        </p:txBody>
      </p:sp>
      <p:sp>
        <p:nvSpPr>
          <p:cNvPr id="30729" name="Text Box 5"/>
          <p:cNvSpPr txBox="1">
            <a:spLocks noChangeArrowheads="1"/>
          </p:cNvSpPr>
          <p:nvPr/>
        </p:nvSpPr>
        <p:spPr bwMode="auto">
          <a:xfrm>
            <a:off x="3881438" y="2435225"/>
            <a:ext cx="2401887" cy="349250"/>
          </a:xfrm>
          <a:prstGeom prst="rect">
            <a:avLst/>
          </a:prstGeom>
          <a:solidFill>
            <a:srgbClr val="C00000"/>
          </a:solidFill>
          <a:ln w="12700">
            <a:solidFill>
              <a:srgbClr val="FF0000"/>
            </a:solidFill>
            <a:miter lim="800000"/>
            <a:headEnd type="none" w="sm" len="sm"/>
            <a:tailEnd type="none" w="sm" len="sm"/>
          </a:ln>
        </p:spPr>
        <p:txBody>
          <a:bodyPr>
            <a:spAutoFit/>
          </a:bodyPr>
          <a:lstStyle/>
          <a:p>
            <a:pPr algn="ctr"/>
            <a:r>
              <a:rPr lang="en-US" sz="1600" b="1">
                <a:solidFill>
                  <a:schemeClr val="bg1"/>
                </a:solidFill>
              </a:rPr>
              <a:t>Filed a Katrina claim</a:t>
            </a:r>
            <a:endParaRPr lang="en-US" sz="1600" b="1" i="1">
              <a:solidFill>
                <a:schemeClr val="bg1"/>
              </a:solidFill>
            </a:endParaRPr>
          </a:p>
        </p:txBody>
      </p:sp>
      <p:sp>
        <p:nvSpPr>
          <p:cNvPr id="30730" name="Text Box 5"/>
          <p:cNvSpPr txBox="1">
            <a:spLocks noChangeArrowheads="1"/>
          </p:cNvSpPr>
          <p:nvPr/>
        </p:nvSpPr>
        <p:spPr bwMode="auto">
          <a:xfrm>
            <a:off x="6369050" y="2417763"/>
            <a:ext cx="2774950" cy="349250"/>
          </a:xfrm>
          <a:prstGeom prst="rect">
            <a:avLst/>
          </a:prstGeom>
          <a:solidFill>
            <a:srgbClr val="C00000"/>
          </a:solidFill>
          <a:ln w="12700">
            <a:solidFill>
              <a:srgbClr val="FF0000"/>
            </a:solidFill>
            <a:miter lim="800000"/>
            <a:headEnd type="none" w="sm" len="sm"/>
            <a:tailEnd type="none" w="sm" len="sm"/>
          </a:ln>
        </p:spPr>
        <p:txBody>
          <a:bodyPr>
            <a:spAutoFit/>
          </a:bodyPr>
          <a:lstStyle/>
          <a:p>
            <a:pPr algn="ctr"/>
            <a:r>
              <a:rPr lang="en-US" sz="1600" b="1">
                <a:solidFill>
                  <a:schemeClr val="bg1"/>
                </a:solidFill>
              </a:rPr>
              <a:t>Did not file a Katrina claim</a:t>
            </a:r>
            <a:endParaRPr lang="en-US" sz="1600" b="1" i="1">
              <a:solidFill>
                <a:schemeClr val="bg1"/>
              </a:solidFill>
            </a:endParaRPr>
          </a:p>
        </p:txBody>
      </p:sp>
      <p:sp>
        <p:nvSpPr>
          <p:cNvPr id="30731" name="Rectangle 3"/>
          <p:cNvSpPr>
            <a:spLocks noChangeArrowheads="1"/>
          </p:cNvSpPr>
          <p:nvPr/>
        </p:nvSpPr>
        <p:spPr bwMode="black">
          <a:xfrm>
            <a:off x="347663" y="1266825"/>
            <a:ext cx="8534400" cy="442913"/>
          </a:xfrm>
          <a:prstGeom prst="rect">
            <a:avLst/>
          </a:prstGeom>
          <a:noFill/>
          <a:ln w="9525" algn="ctr">
            <a:noFill/>
            <a:miter lim="800000"/>
            <a:headEnd/>
            <a:tailEnd/>
          </a:ln>
        </p:spPr>
        <p:txBody>
          <a:bodyPr lIns="0" tIns="0" rIns="0" bIns="0">
            <a:spAutoFit/>
          </a:bodyPr>
          <a:lstStyle/>
          <a:p>
            <a:pPr defTabSz="114300" eaLnBrk="0" hangingPunct="0">
              <a:lnSpc>
                <a:spcPct val="90000"/>
              </a:lnSpc>
              <a:spcBef>
                <a:spcPct val="20000"/>
              </a:spcBef>
            </a:pPr>
            <a:r>
              <a:rPr lang="en-US" sz="1600" b="1">
                <a:solidFill>
                  <a:srgbClr val="225A7A"/>
                </a:solidFill>
              </a:rPr>
              <a:t>Q. Are you more prepared for a hurricane now than you were before Hurricane Katrina? (Note: Question not asked in the U.S. poll.)</a:t>
            </a:r>
          </a:p>
        </p:txBody>
      </p:sp>
      <p:sp>
        <p:nvSpPr>
          <p:cNvPr id="30732" name="Text Box 5"/>
          <p:cNvSpPr txBox="1">
            <a:spLocks noChangeArrowheads="1"/>
          </p:cNvSpPr>
          <p:nvPr/>
        </p:nvSpPr>
        <p:spPr bwMode="blackWhite">
          <a:xfrm>
            <a:off x="430213" y="1719263"/>
            <a:ext cx="8485187" cy="592137"/>
          </a:xfrm>
          <a:prstGeom prst="rect">
            <a:avLst/>
          </a:prstGeom>
          <a:gradFill rotWithShape="0">
            <a:gsLst>
              <a:gs pos="0">
                <a:schemeClr val="accent2"/>
              </a:gs>
              <a:gs pos="100000">
                <a:srgbClr val="DC5A01"/>
              </a:gs>
            </a:gsLst>
            <a:lin ang="5400000" scaled="1"/>
          </a:gradFill>
          <a:ln w="12700" algn="ctr">
            <a:solidFill>
              <a:srgbClr val="FF6801"/>
            </a:solidFill>
            <a:miter lim="800000"/>
            <a:headEnd type="none" w="sm" len="sm"/>
            <a:tailEnd type="none" w="sm" len="sm"/>
          </a:ln>
        </p:spPr>
        <p:txBody>
          <a:bodyPr bIns="64008" anchor="ctr"/>
          <a:lstStyle/>
          <a:p>
            <a:pPr algn="ctr">
              <a:lnSpc>
                <a:spcPct val="95000"/>
              </a:lnSpc>
              <a:spcBef>
                <a:spcPct val="25000"/>
              </a:spcBef>
            </a:pPr>
            <a:r>
              <a:rPr lang="en-US" b="1">
                <a:solidFill>
                  <a:srgbClr val="FFFFFF"/>
                </a:solidFill>
              </a:rPr>
              <a:t>Katrina Claimants in Louisiana and Mississippi (67%) Say They Are More Prepared for a Hurricane Today Than Those Who Did Not File a Claim (48%)</a:t>
            </a: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105"/>
          <p:cNvSpPr txBox="1">
            <a:spLocks noGrp="1" noChangeArrowheads="1"/>
          </p:cNvSpPr>
          <p:nvPr/>
        </p:nvSpPr>
        <p:spPr bwMode="auto">
          <a:xfrm>
            <a:off x="85725" y="6961188"/>
            <a:ext cx="1352550" cy="115887"/>
          </a:xfrm>
          <a:prstGeom prst="rect">
            <a:avLst/>
          </a:prstGeom>
          <a:noFill/>
          <a:ln w="9525">
            <a:noFill/>
            <a:miter lim="800000"/>
            <a:headEnd/>
            <a:tailEnd/>
          </a:ln>
        </p:spPr>
        <p:txBody>
          <a:bodyPr lIns="0" tIns="0" rIns="0" bIns="0">
            <a:spAutoFit/>
          </a:bodyPr>
          <a:lstStyle/>
          <a:p>
            <a:pPr eaLnBrk="0" hangingPunct="0">
              <a:lnSpc>
                <a:spcPct val="85000"/>
              </a:lnSpc>
              <a:spcBef>
                <a:spcPct val="20000"/>
              </a:spcBef>
            </a:pPr>
            <a:r>
              <a:rPr lang="en-US" sz="900">
                <a:solidFill>
                  <a:schemeClr val="bg1"/>
                </a:solidFill>
              </a:rPr>
              <a:t>12/01/09 - 9pm</a:t>
            </a:r>
          </a:p>
        </p:txBody>
      </p:sp>
      <p:sp>
        <p:nvSpPr>
          <p:cNvPr id="33796" name="Rectangle 106"/>
          <p:cNvSpPr txBox="1">
            <a:spLocks noGrp="1" noChangeArrowheads="1"/>
          </p:cNvSpPr>
          <p:nvPr/>
        </p:nvSpPr>
        <p:spPr bwMode="auto">
          <a:xfrm>
            <a:off x="2695575" y="6961188"/>
            <a:ext cx="3752850" cy="117475"/>
          </a:xfrm>
          <a:prstGeom prst="rect">
            <a:avLst/>
          </a:prstGeom>
          <a:noFill/>
          <a:ln w="9525">
            <a:noFill/>
            <a:miter lim="800000"/>
            <a:headEnd/>
            <a:tailEnd/>
          </a:ln>
        </p:spPr>
        <p:txBody>
          <a:bodyPr lIns="0" tIns="0" rIns="0" bIns="0">
            <a:spAutoFit/>
          </a:bodyPr>
          <a:lstStyle/>
          <a:p>
            <a:pPr algn="ctr" eaLnBrk="0" hangingPunct="0">
              <a:lnSpc>
                <a:spcPct val="85000"/>
              </a:lnSpc>
              <a:spcBef>
                <a:spcPct val="20000"/>
              </a:spcBef>
            </a:pPr>
            <a:r>
              <a:rPr lang="en-US" sz="900">
                <a:solidFill>
                  <a:schemeClr val="bg1"/>
                </a:solidFill>
              </a:rPr>
              <a:t>eSlide – P6466 – The Financial Crisis and the Future of the P/C</a:t>
            </a:r>
          </a:p>
        </p:txBody>
      </p:sp>
      <p:sp>
        <p:nvSpPr>
          <p:cNvPr id="33797" name="Rectangle 110"/>
          <p:cNvSpPr txBox="1">
            <a:spLocks noGrp="1" noChangeArrowheads="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BB858397-56A1-4B9D-A85B-B3197CC303E0}" type="slidenum">
              <a:rPr lang="en-US" sz="900"/>
              <a:pPr algn="r" eaLnBrk="0" hangingPunct="0">
                <a:lnSpc>
                  <a:spcPct val="85000"/>
                </a:lnSpc>
                <a:spcBef>
                  <a:spcPct val="20000"/>
                </a:spcBef>
              </a:pPr>
              <a:t>22</a:t>
            </a:fld>
            <a:endParaRPr lang="en-US" sz="900"/>
          </a:p>
        </p:txBody>
      </p:sp>
      <p:sp>
        <p:nvSpPr>
          <p:cNvPr id="33798" name="Rectangle 2"/>
          <p:cNvSpPr>
            <a:spLocks noGrp="1" noChangeArrowheads="1"/>
          </p:cNvSpPr>
          <p:nvPr>
            <p:ph type="title" idx="4294967295"/>
          </p:nvPr>
        </p:nvSpPr>
        <p:spPr/>
        <p:txBody>
          <a:bodyPr/>
          <a:lstStyle/>
          <a:p>
            <a:r>
              <a:rPr lang="en-US" smtClean="0"/>
              <a:t>Consumer Poll: I.I.I. </a:t>
            </a:r>
            <a:r>
              <a:rPr lang="en-US" i="1" smtClean="0"/>
              <a:t>Pulse</a:t>
            </a:r>
            <a:r>
              <a:rPr lang="en-US" smtClean="0"/>
              <a:t> Survey of LA and MS Residents</a:t>
            </a:r>
            <a:endParaRPr lang="en-US" baseline="30000" smtClean="0"/>
          </a:p>
        </p:txBody>
      </p:sp>
      <p:graphicFrame>
        <p:nvGraphicFramePr>
          <p:cNvPr id="33794" name="Object 2"/>
          <p:cNvGraphicFramePr>
            <a:graphicFrameLocks noChangeAspect="1"/>
          </p:cNvGraphicFramePr>
          <p:nvPr/>
        </p:nvGraphicFramePr>
        <p:xfrm>
          <a:off x="0" y="2608263"/>
          <a:ext cx="9144000" cy="3763962"/>
        </p:xfrm>
        <a:graphic>
          <a:graphicData uri="http://schemas.openxmlformats.org/presentationml/2006/ole">
            <p:oleObj spid="_x0000_s321538" name="Chart" r:id="rId4" imgW="8467800" imgH="3962355" progId="MSGraph.Chart.8">
              <p:embed followColorScheme="full"/>
            </p:oleObj>
          </a:graphicData>
        </a:graphic>
      </p:graphicFrame>
      <p:sp>
        <p:nvSpPr>
          <p:cNvPr id="33799" name="Rectangle 11"/>
          <p:cNvSpPr>
            <a:spLocks noChangeArrowheads="1"/>
          </p:cNvSpPr>
          <p:nvPr/>
        </p:nvSpPr>
        <p:spPr bwMode="auto">
          <a:xfrm>
            <a:off x="0" y="6440488"/>
            <a:ext cx="4454525" cy="266700"/>
          </a:xfrm>
          <a:prstGeom prst="rect">
            <a:avLst/>
          </a:prstGeom>
          <a:noFill/>
          <a:ln w="9525">
            <a:noFill/>
            <a:miter lim="800000"/>
            <a:headEnd/>
            <a:tailEnd/>
          </a:ln>
        </p:spPr>
        <p:txBody>
          <a:bodyPr wrap="none" lIns="92075" tIns="46038" rIns="92075" bIns="46038"/>
          <a:lstStyle/>
          <a:p>
            <a:pPr eaLnBrk="0" hangingPunct="0">
              <a:lnSpc>
                <a:spcPct val="85000"/>
              </a:lnSpc>
              <a:spcBef>
                <a:spcPct val="25000"/>
              </a:spcBef>
              <a:buClr>
                <a:schemeClr val="accent2"/>
              </a:buClr>
              <a:buFont typeface="Wingdings" pitchFamily="2" charset="2"/>
              <a:buNone/>
            </a:pPr>
            <a:r>
              <a:rPr lang="en-US" sz="1100"/>
              <a:t>Source: Insurance Information Institute Annual </a:t>
            </a:r>
            <a:r>
              <a:rPr lang="en-US" sz="1100" i="1"/>
              <a:t>Pulse</a:t>
            </a:r>
            <a:r>
              <a:rPr lang="en-US" sz="1100"/>
              <a:t> Survey.</a:t>
            </a:r>
          </a:p>
        </p:txBody>
      </p:sp>
      <p:sp>
        <p:nvSpPr>
          <p:cNvPr id="12" name="Text Box 5"/>
          <p:cNvSpPr txBox="1">
            <a:spLocks noChangeArrowheads="1"/>
          </p:cNvSpPr>
          <p:nvPr/>
        </p:nvSpPr>
        <p:spPr bwMode="auto">
          <a:xfrm>
            <a:off x="871538" y="2344738"/>
            <a:ext cx="2374900" cy="349250"/>
          </a:xfrm>
          <a:prstGeom prst="rect">
            <a:avLst/>
          </a:prstGeom>
          <a:solidFill>
            <a:srgbClr val="C00000"/>
          </a:solidFill>
          <a:ln w="12700">
            <a:solidFill>
              <a:srgbClr val="FF0000"/>
            </a:solidFill>
            <a:miter lim="800000"/>
            <a:headEnd type="none" w="sm" len="sm"/>
            <a:tailEnd type="none" w="sm" len="sm"/>
          </a:ln>
        </p:spPr>
        <p:txBody>
          <a:bodyPr>
            <a:spAutoFit/>
          </a:bodyPr>
          <a:lstStyle/>
          <a:p>
            <a:pPr algn="ctr"/>
            <a:r>
              <a:rPr lang="en-US" sz="1600" b="1">
                <a:solidFill>
                  <a:schemeClr val="bg1"/>
                </a:solidFill>
              </a:rPr>
              <a:t>All respondents</a:t>
            </a:r>
            <a:endParaRPr lang="en-US" sz="1600" b="1" i="1">
              <a:solidFill>
                <a:schemeClr val="bg1"/>
              </a:solidFill>
            </a:endParaRPr>
          </a:p>
        </p:txBody>
      </p:sp>
      <p:sp>
        <p:nvSpPr>
          <p:cNvPr id="13" name="Text Box 5"/>
          <p:cNvSpPr txBox="1">
            <a:spLocks noChangeArrowheads="1"/>
          </p:cNvSpPr>
          <p:nvPr/>
        </p:nvSpPr>
        <p:spPr bwMode="auto">
          <a:xfrm>
            <a:off x="3881438" y="2346325"/>
            <a:ext cx="2401887" cy="349250"/>
          </a:xfrm>
          <a:prstGeom prst="rect">
            <a:avLst/>
          </a:prstGeom>
          <a:solidFill>
            <a:srgbClr val="C00000"/>
          </a:solidFill>
          <a:ln w="12700">
            <a:solidFill>
              <a:srgbClr val="FF0000"/>
            </a:solidFill>
            <a:miter lim="800000"/>
            <a:headEnd type="none" w="sm" len="sm"/>
            <a:tailEnd type="none" w="sm" len="sm"/>
          </a:ln>
        </p:spPr>
        <p:txBody>
          <a:bodyPr>
            <a:spAutoFit/>
          </a:bodyPr>
          <a:lstStyle/>
          <a:p>
            <a:pPr algn="ctr"/>
            <a:r>
              <a:rPr lang="en-US" sz="1600" b="1">
                <a:solidFill>
                  <a:schemeClr val="bg1"/>
                </a:solidFill>
              </a:rPr>
              <a:t>Filed a Katrina claim</a:t>
            </a:r>
            <a:endParaRPr lang="en-US" sz="1600" b="1" i="1">
              <a:solidFill>
                <a:schemeClr val="bg1"/>
              </a:solidFill>
            </a:endParaRPr>
          </a:p>
        </p:txBody>
      </p:sp>
      <p:sp>
        <p:nvSpPr>
          <p:cNvPr id="14" name="Text Box 5"/>
          <p:cNvSpPr txBox="1">
            <a:spLocks noChangeArrowheads="1"/>
          </p:cNvSpPr>
          <p:nvPr/>
        </p:nvSpPr>
        <p:spPr bwMode="auto">
          <a:xfrm>
            <a:off x="6369050" y="2341563"/>
            <a:ext cx="2774950" cy="349250"/>
          </a:xfrm>
          <a:prstGeom prst="rect">
            <a:avLst/>
          </a:prstGeom>
          <a:solidFill>
            <a:srgbClr val="C00000"/>
          </a:solidFill>
          <a:ln w="12700">
            <a:solidFill>
              <a:srgbClr val="FF0000"/>
            </a:solidFill>
            <a:miter lim="800000"/>
            <a:headEnd type="none" w="sm" len="sm"/>
            <a:tailEnd type="none" w="sm" len="sm"/>
          </a:ln>
        </p:spPr>
        <p:txBody>
          <a:bodyPr>
            <a:spAutoFit/>
          </a:bodyPr>
          <a:lstStyle/>
          <a:p>
            <a:pPr algn="ctr"/>
            <a:r>
              <a:rPr lang="en-US" sz="1600" b="1">
                <a:solidFill>
                  <a:schemeClr val="bg1"/>
                </a:solidFill>
              </a:rPr>
              <a:t>Did not file a Katrina claim</a:t>
            </a:r>
            <a:endParaRPr lang="en-US" sz="1600" b="1" i="1">
              <a:solidFill>
                <a:schemeClr val="bg1"/>
              </a:solidFill>
            </a:endParaRPr>
          </a:p>
        </p:txBody>
      </p:sp>
      <p:sp>
        <p:nvSpPr>
          <p:cNvPr id="33803" name="Rectangle 3"/>
          <p:cNvSpPr>
            <a:spLocks noChangeArrowheads="1"/>
          </p:cNvSpPr>
          <p:nvPr/>
        </p:nvSpPr>
        <p:spPr bwMode="black">
          <a:xfrm>
            <a:off x="347663" y="1266825"/>
            <a:ext cx="8534400" cy="442913"/>
          </a:xfrm>
          <a:prstGeom prst="rect">
            <a:avLst/>
          </a:prstGeom>
          <a:noFill/>
          <a:ln w="9525" algn="ctr">
            <a:noFill/>
            <a:miter lim="800000"/>
            <a:headEnd/>
            <a:tailEnd/>
          </a:ln>
        </p:spPr>
        <p:txBody>
          <a:bodyPr lIns="0" tIns="0" rIns="0" bIns="0">
            <a:spAutoFit/>
          </a:bodyPr>
          <a:lstStyle/>
          <a:p>
            <a:pPr defTabSz="114300" eaLnBrk="0" hangingPunct="0">
              <a:lnSpc>
                <a:spcPct val="90000"/>
              </a:lnSpc>
              <a:spcBef>
                <a:spcPct val="20000"/>
              </a:spcBef>
            </a:pPr>
            <a:r>
              <a:rPr lang="en-US" sz="1600" b="1">
                <a:solidFill>
                  <a:srgbClr val="225A7A"/>
                </a:solidFill>
              </a:rPr>
              <a:t>Q. Will the government pay for damage to your home that is not covered in your homeowner’s policy?</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7" name="Rectangle 105"/>
          <p:cNvSpPr txBox="1">
            <a:spLocks noGrp="1" noChangeArrowheads="1"/>
          </p:cNvSpPr>
          <p:nvPr/>
        </p:nvSpPr>
        <p:spPr bwMode="auto">
          <a:xfrm>
            <a:off x="85725" y="6961188"/>
            <a:ext cx="1352550" cy="115887"/>
          </a:xfrm>
          <a:prstGeom prst="rect">
            <a:avLst/>
          </a:prstGeom>
          <a:noFill/>
          <a:ln w="9525">
            <a:noFill/>
            <a:miter lim="800000"/>
            <a:headEnd/>
            <a:tailEnd/>
          </a:ln>
        </p:spPr>
        <p:txBody>
          <a:bodyPr lIns="0" tIns="0" rIns="0" bIns="0">
            <a:spAutoFit/>
          </a:bodyPr>
          <a:lstStyle/>
          <a:p>
            <a:pPr eaLnBrk="0" hangingPunct="0">
              <a:lnSpc>
                <a:spcPct val="85000"/>
              </a:lnSpc>
              <a:spcBef>
                <a:spcPct val="20000"/>
              </a:spcBef>
            </a:pPr>
            <a:r>
              <a:rPr lang="en-US" sz="900">
                <a:solidFill>
                  <a:schemeClr val="bg1"/>
                </a:solidFill>
              </a:rPr>
              <a:t>12/01/09 - 9pm</a:t>
            </a:r>
          </a:p>
        </p:txBody>
      </p:sp>
      <p:sp>
        <p:nvSpPr>
          <p:cNvPr id="31748" name="Rectangle 106"/>
          <p:cNvSpPr txBox="1">
            <a:spLocks noGrp="1" noChangeArrowheads="1"/>
          </p:cNvSpPr>
          <p:nvPr/>
        </p:nvSpPr>
        <p:spPr bwMode="auto">
          <a:xfrm>
            <a:off x="2695575" y="6961188"/>
            <a:ext cx="3752850" cy="117475"/>
          </a:xfrm>
          <a:prstGeom prst="rect">
            <a:avLst/>
          </a:prstGeom>
          <a:noFill/>
          <a:ln w="9525">
            <a:noFill/>
            <a:miter lim="800000"/>
            <a:headEnd/>
            <a:tailEnd/>
          </a:ln>
        </p:spPr>
        <p:txBody>
          <a:bodyPr lIns="0" tIns="0" rIns="0" bIns="0">
            <a:spAutoFit/>
          </a:bodyPr>
          <a:lstStyle/>
          <a:p>
            <a:pPr algn="ctr" eaLnBrk="0" hangingPunct="0">
              <a:lnSpc>
                <a:spcPct val="85000"/>
              </a:lnSpc>
              <a:spcBef>
                <a:spcPct val="20000"/>
              </a:spcBef>
            </a:pPr>
            <a:r>
              <a:rPr lang="en-US" sz="900">
                <a:solidFill>
                  <a:schemeClr val="bg1"/>
                </a:solidFill>
              </a:rPr>
              <a:t>eSlide – P6466 – The Financial Crisis and the Future of the P/C</a:t>
            </a:r>
          </a:p>
        </p:txBody>
      </p:sp>
      <p:sp>
        <p:nvSpPr>
          <p:cNvPr id="31749" name="Rectangle 110"/>
          <p:cNvSpPr txBox="1">
            <a:spLocks noGrp="1" noChangeArrowheads="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1DCD35F9-068F-4536-9FD2-B86AF1B00E85}" type="slidenum">
              <a:rPr lang="en-US" sz="900"/>
              <a:pPr algn="r" eaLnBrk="0" hangingPunct="0">
                <a:lnSpc>
                  <a:spcPct val="85000"/>
                </a:lnSpc>
                <a:spcBef>
                  <a:spcPct val="20000"/>
                </a:spcBef>
              </a:pPr>
              <a:t>23</a:t>
            </a:fld>
            <a:endParaRPr lang="en-US" sz="900"/>
          </a:p>
        </p:txBody>
      </p:sp>
      <p:sp>
        <p:nvSpPr>
          <p:cNvPr id="31750" name="Rectangle 2"/>
          <p:cNvSpPr>
            <a:spLocks noGrp="1" noChangeArrowheads="1"/>
          </p:cNvSpPr>
          <p:nvPr>
            <p:ph type="title" idx="4294967295"/>
          </p:nvPr>
        </p:nvSpPr>
        <p:spPr/>
        <p:txBody>
          <a:bodyPr/>
          <a:lstStyle/>
          <a:p>
            <a:r>
              <a:rPr lang="en-US" smtClean="0"/>
              <a:t>Consumer Poll: I.I.I. </a:t>
            </a:r>
            <a:r>
              <a:rPr lang="en-US" i="1" smtClean="0"/>
              <a:t>Pulse</a:t>
            </a:r>
            <a:r>
              <a:rPr lang="en-US" smtClean="0"/>
              <a:t> Survey</a:t>
            </a:r>
            <a:endParaRPr lang="en-US" baseline="30000" smtClean="0"/>
          </a:p>
        </p:txBody>
      </p:sp>
      <p:graphicFrame>
        <p:nvGraphicFramePr>
          <p:cNvPr id="31746" name="Object 2"/>
          <p:cNvGraphicFramePr>
            <a:graphicFrameLocks noChangeAspect="1"/>
          </p:cNvGraphicFramePr>
          <p:nvPr/>
        </p:nvGraphicFramePr>
        <p:xfrm>
          <a:off x="0" y="2751138"/>
          <a:ext cx="9144000" cy="3763962"/>
        </p:xfrm>
        <a:graphic>
          <a:graphicData uri="http://schemas.openxmlformats.org/presentationml/2006/ole">
            <p:oleObj spid="_x0000_s320514" name="Chart" r:id="rId4" imgW="8467800" imgH="3962355" progId="MSGraph.Chart.8">
              <p:embed followColorScheme="full"/>
            </p:oleObj>
          </a:graphicData>
        </a:graphic>
      </p:graphicFrame>
      <p:sp>
        <p:nvSpPr>
          <p:cNvPr id="31751" name="Rectangle 11"/>
          <p:cNvSpPr>
            <a:spLocks noChangeArrowheads="1"/>
          </p:cNvSpPr>
          <p:nvPr/>
        </p:nvSpPr>
        <p:spPr bwMode="auto">
          <a:xfrm>
            <a:off x="0" y="6440488"/>
            <a:ext cx="4454525" cy="266700"/>
          </a:xfrm>
          <a:prstGeom prst="rect">
            <a:avLst/>
          </a:prstGeom>
          <a:noFill/>
          <a:ln w="9525">
            <a:noFill/>
            <a:miter lim="800000"/>
            <a:headEnd/>
            <a:tailEnd/>
          </a:ln>
        </p:spPr>
        <p:txBody>
          <a:bodyPr wrap="none" lIns="92075" tIns="46038" rIns="92075" bIns="46038"/>
          <a:lstStyle/>
          <a:p>
            <a:pPr eaLnBrk="0" hangingPunct="0">
              <a:lnSpc>
                <a:spcPct val="85000"/>
              </a:lnSpc>
              <a:spcBef>
                <a:spcPct val="25000"/>
              </a:spcBef>
              <a:buClr>
                <a:schemeClr val="accent2"/>
              </a:buClr>
              <a:buFont typeface="Wingdings" pitchFamily="2" charset="2"/>
              <a:buNone/>
            </a:pPr>
            <a:r>
              <a:rPr lang="en-US" sz="1100"/>
              <a:t>Source: Insurance Information Institute Annual </a:t>
            </a:r>
            <a:r>
              <a:rPr lang="en-US" sz="1100" i="1"/>
              <a:t>Pulse</a:t>
            </a:r>
            <a:r>
              <a:rPr lang="en-US" sz="1100"/>
              <a:t> Survey.</a:t>
            </a:r>
          </a:p>
        </p:txBody>
      </p:sp>
      <p:sp>
        <p:nvSpPr>
          <p:cNvPr id="31752" name="Text Box 5"/>
          <p:cNvSpPr txBox="1">
            <a:spLocks noChangeArrowheads="1"/>
          </p:cNvSpPr>
          <p:nvPr/>
        </p:nvSpPr>
        <p:spPr bwMode="auto">
          <a:xfrm>
            <a:off x="871538" y="2459038"/>
            <a:ext cx="2374900" cy="349250"/>
          </a:xfrm>
          <a:prstGeom prst="rect">
            <a:avLst/>
          </a:prstGeom>
          <a:solidFill>
            <a:srgbClr val="C00000"/>
          </a:solidFill>
          <a:ln w="12700">
            <a:solidFill>
              <a:srgbClr val="FF0000"/>
            </a:solidFill>
            <a:miter lim="800000"/>
            <a:headEnd type="none" w="sm" len="sm"/>
            <a:tailEnd type="none" w="sm" len="sm"/>
          </a:ln>
        </p:spPr>
        <p:txBody>
          <a:bodyPr>
            <a:spAutoFit/>
          </a:bodyPr>
          <a:lstStyle/>
          <a:p>
            <a:pPr algn="ctr"/>
            <a:r>
              <a:rPr lang="en-US" sz="1600" b="1">
                <a:solidFill>
                  <a:schemeClr val="bg1"/>
                </a:solidFill>
              </a:rPr>
              <a:t>All respondents</a:t>
            </a:r>
            <a:endParaRPr lang="en-US" sz="1600" b="1" i="1">
              <a:solidFill>
                <a:schemeClr val="bg1"/>
              </a:solidFill>
            </a:endParaRPr>
          </a:p>
        </p:txBody>
      </p:sp>
      <p:sp>
        <p:nvSpPr>
          <p:cNvPr id="31753" name="Text Box 5"/>
          <p:cNvSpPr txBox="1">
            <a:spLocks noChangeArrowheads="1"/>
          </p:cNvSpPr>
          <p:nvPr/>
        </p:nvSpPr>
        <p:spPr bwMode="auto">
          <a:xfrm>
            <a:off x="3881438" y="2473325"/>
            <a:ext cx="2401887" cy="349250"/>
          </a:xfrm>
          <a:prstGeom prst="rect">
            <a:avLst/>
          </a:prstGeom>
          <a:solidFill>
            <a:srgbClr val="C00000"/>
          </a:solidFill>
          <a:ln w="12700">
            <a:solidFill>
              <a:srgbClr val="FF0000"/>
            </a:solidFill>
            <a:miter lim="800000"/>
            <a:headEnd type="none" w="sm" len="sm"/>
            <a:tailEnd type="none" w="sm" len="sm"/>
          </a:ln>
        </p:spPr>
        <p:txBody>
          <a:bodyPr>
            <a:spAutoFit/>
          </a:bodyPr>
          <a:lstStyle/>
          <a:p>
            <a:pPr algn="ctr"/>
            <a:r>
              <a:rPr lang="en-US" sz="1600" b="1">
                <a:solidFill>
                  <a:schemeClr val="bg1"/>
                </a:solidFill>
              </a:rPr>
              <a:t>Filed a Katrina claim</a:t>
            </a:r>
            <a:endParaRPr lang="en-US" sz="1600" b="1" i="1">
              <a:solidFill>
                <a:schemeClr val="bg1"/>
              </a:solidFill>
            </a:endParaRPr>
          </a:p>
        </p:txBody>
      </p:sp>
      <p:sp>
        <p:nvSpPr>
          <p:cNvPr id="31754" name="Text Box 5"/>
          <p:cNvSpPr txBox="1">
            <a:spLocks noChangeArrowheads="1"/>
          </p:cNvSpPr>
          <p:nvPr/>
        </p:nvSpPr>
        <p:spPr bwMode="auto">
          <a:xfrm>
            <a:off x="6369050" y="2430463"/>
            <a:ext cx="2774950" cy="349250"/>
          </a:xfrm>
          <a:prstGeom prst="rect">
            <a:avLst/>
          </a:prstGeom>
          <a:solidFill>
            <a:srgbClr val="C00000"/>
          </a:solidFill>
          <a:ln w="12700">
            <a:solidFill>
              <a:srgbClr val="FF0000"/>
            </a:solidFill>
            <a:miter lim="800000"/>
            <a:headEnd type="none" w="sm" len="sm"/>
            <a:tailEnd type="none" w="sm" len="sm"/>
          </a:ln>
        </p:spPr>
        <p:txBody>
          <a:bodyPr>
            <a:spAutoFit/>
          </a:bodyPr>
          <a:lstStyle/>
          <a:p>
            <a:pPr algn="ctr"/>
            <a:r>
              <a:rPr lang="en-US" sz="1600" b="1">
                <a:solidFill>
                  <a:schemeClr val="bg1"/>
                </a:solidFill>
              </a:rPr>
              <a:t>Did not file a Katrina claim</a:t>
            </a:r>
            <a:endParaRPr lang="en-US" sz="1600" b="1" i="1">
              <a:solidFill>
                <a:schemeClr val="bg1"/>
              </a:solidFill>
            </a:endParaRPr>
          </a:p>
        </p:txBody>
      </p:sp>
      <p:sp>
        <p:nvSpPr>
          <p:cNvPr id="31755" name="Rectangle 3"/>
          <p:cNvSpPr>
            <a:spLocks noChangeArrowheads="1"/>
          </p:cNvSpPr>
          <p:nvPr/>
        </p:nvSpPr>
        <p:spPr bwMode="black">
          <a:xfrm>
            <a:off x="347663" y="1266825"/>
            <a:ext cx="8534400" cy="442913"/>
          </a:xfrm>
          <a:prstGeom prst="rect">
            <a:avLst/>
          </a:prstGeom>
          <a:noFill/>
          <a:ln w="9525" algn="ctr">
            <a:noFill/>
            <a:miter lim="800000"/>
            <a:headEnd/>
            <a:tailEnd/>
          </a:ln>
        </p:spPr>
        <p:txBody>
          <a:bodyPr lIns="0" tIns="0" rIns="0" bIns="0">
            <a:spAutoFit/>
          </a:bodyPr>
          <a:lstStyle/>
          <a:p>
            <a:pPr defTabSz="114300" eaLnBrk="0" hangingPunct="0">
              <a:lnSpc>
                <a:spcPct val="90000"/>
              </a:lnSpc>
              <a:spcBef>
                <a:spcPct val="20000"/>
              </a:spcBef>
            </a:pPr>
            <a:r>
              <a:rPr lang="en-US" sz="1600" b="1">
                <a:solidFill>
                  <a:srgbClr val="225A7A"/>
                </a:solidFill>
              </a:rPr>
              <a:t>Q. Do you have an inventory of your possessions to help document losses to your insurer in case of a disaster?</a:t>
            </a:r>
          </a:p>
        </p:txBody>
      </p:sp>
      <p:sp>
        <p:nvSpPr>
          <p:cNvPr id="31756" name="Text Box 5"/>
          <p:cNvSpPr txBox="1">
            <a:spLocks noChangeArrowheads="1"/>
          </p:cNvSpPr>
          <p:nvPr/>
        </p:nvSpPr>
        <p:spPr bwMode="blackWhite">
          <a:xfrm>
            <a:off x="274638" y="1755775"/>
            <a:ext cx="8518525" cy="579438"/>
          </a:xfrm>
          <a:prstGeom prst="rect">
            <a:avLst/>
          </a:prstGeom>
          <a:gradFill rotWithShape="0">
            <a:gsLst>
              <a:gs pos="0">
                <a:schemeClr val="accent2"/>
              </a:gs>
              <a:gs pos="100000">
                <a:srgbClr val="DC5A01"/>
              </a:gs>
            </a:gsLst>
            <a:lin ang="5400000" scaled="1"/>
          </a:gradFill>
          <a:ln w="12700" algn="ctr">
            <a:solidFill>
              <a:srgbClr val="FF6801"/>
            </a:solidFill>
            <a:miter lim="800000"/>
            <a:headEnd type="none" w="sm" len="sm"/>
            <a:tailEnd type="none" w="sm" len="sm"/>
          </a:ln>
        </p:spPr>
        <p:txBody>
          <a:bodyPr bIns="64008" anchor="ctr"/>
          <a:lstStyle/>
          <a:p>
            <a:pPr algn="ctr">
              <a:lnSpc>
                <a:spcPct val="95000"/>
              </a:lnSpc>
              <a:spcBef>
                <a:spcPct val="25000"/>
              </a:spcBef>
            </a:pPr>
            <a:r>
              <a:rPr lang="en-US" b="1">
                <a:solidFill>
                  <a:srgbClr val="FFFFFF"/>
                </a:solidFill>
              </a:rPr>
              <a:t>70% of Katrina Claimants Say They Have an Inventory of Their Possessions Compared with 50% of the Nation as a Whole</a:t>
            </a:r>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7" name="Rectangle 2"/>
          <p:cNvSpPr>
            <a:spLocks noGrp="1" noChangeArrowheads="1"/>
          </p:cNvSpPr>
          <p:nvPr>
            <p:ph type="ctrTitle" idx="4294967295"/>
          </p:nvPr>
        </p:nvSpPr>
        <p:spPr bwMode="blackWhite">
          <a:xfrm>
            <a:off x="0" y="2251075"/>
            <a:ext cx="9144000" cy="1498600"/>
          </a:xfrm>
          <a:gradFill rotWithShape="1">
            <a:gsLst>
              <a:gs pos="0">
                <a:srgbClr val="FF6801"/>
              </a:gs>
              <a:gs pos="100000">
                <a:srgbClr val="DC5A01"/>
              </a:gs>
            </a:gsLst>
            <a:lin ang="5400000" scaled="1"/>
          </a:gradFill>
          <a:ln w="12700" cap="flat" algn="ctr">
            <a:solidFill>
              <a:srgbClr val="FF6801"/>
            </a:solidFill>
          </a:ln>
        </p:spPr>
        <p:txBody>
          <a:bodyPr/>
          <a:lstStyle/>
          <a:p>
            <a:pPr algn="ctr" defTabSz="914400" eaLnBrk="1" hangingPunct="1">
              <a:lnSpc>
                <a:spcPct val="95000"/>
              </a:lnSpc>
              <a:spcBef>
                <a:spcPct val="25000"/>
              </a:spcBef>
            </a:pPr>
            <a:r>
              <a:rPr lang="en-US" sz="3600" dirty="0" smtClean="0">
                <a:solidFill>
                  <a:schemeClr val="bg1"/>
                </a:solidFill>
              </a:rPr>
              <a:t/>
            </a:r>
            <a:br>
              <a:rPr lang="en-US" sz="3600" dirty="0" smtClean="0">
                <a:solidFill>
                  <a:schemeClr val="bg1"/>
                </a:solidFill>
              </a:rPr>
            </a:br>
            <a:r>
              <a:rPr lang="en-US" sz="3600" dirty="0" smtClean="0">
                <a:solidFill>
                  <a:schemeClr val="bg1"/>
                </a:solidFill>
              </a:rPr>
              <a:t>I.I.I. Resources</a:t>
            </a:r>
            <a:r>
              <a:rPr lang="en-US" dirty="0" smtClean="0">
                <a:solidFill>
                  <a:schemeClr val="bg1"/>
                </a:solidFill>
              </a:rPr>
              <a:t/>
            </a:r>
            <a:br>
              <a:rPr lang="en-US" dirty="0" smtClean="0">
                <a:solidFill>
                  <a:schemeClr val="bg1"/>
                </a:solidFill>
              </a:rPr>
            </a:br>
            <a:endParaRPr lang="en-US" dirty="0" smtClean="0">
              <a:solidFill>
                <a:schemeClr val="bg1"/>
              </a:solidFill>
            </a:endParaRPr>
          </a:p>
        </p:txBody>
      </p:sp>
      <p:sp>
        <p:nvSpPr>
          <p:cNvPr id="75778" name="Rectangle 3"/>
          <p:cNvSpPr>
            <a:spLocks noChangeArrowheads="1"/>
          </p:cNvSpPr>
          <p:nvPr/>
        </p:nvSpPr>
        <p:spPr bwMode="auto">
          <a:xfrm>
            <a:off x="0" y="6556375"/>
            <a:ext cx="9144000" cy="301625"/>
          </a:xfrm>
          <a:prstGeom prst="rect">
            <a:avLst/>
          </a:prstGeom>
          <a:solidFill>
            <a:srgbClr val="225A7A"/>
          </a:solidFill>
          <a:ln w="9525">
            <a:noFill/>
            <a:miter lim="800000"/>
            <a:headEnd/>
            <a:tailEnd/>
          </a:ln>
        </p:spPr>
        <p:txBody>
          <a:bodyPr wrap="none" anchor="ctr"/>
          <a:lstStyle/>
          <a:p>
            <a:endParaRPr lang="en-US"/>
          </a:p>
        </p:txBody>
      </p:sp>
      <p:sp>
        <p:nvSpPr>
          <p:cNvPr id="75779" name="Rectangle 4"/>
          <p:cNvSpPr>
            <a:spLocks noChangeArrowheads="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C0AC9D14-BE3F-4D7D-952C-331D7DCA4426}" type="slidenum">
              <a:rPr lang="en-US" sz="900">
                <a:solidFill>
                  <a:schemeClr val="bg1"/>
                </a:solidFill>
              </a:rPr>
              <a:pPr algn="r" eaLnBrk="0" hangingPunct="0">
                <a:lnSpc>
                  <a:spcPct val="85000"/>
                </a:lnSpc>
                <a:spcBef>
                  <a:spcPct val="20000"/>
                </a:spcBef>
              </a:pPr>
              <a:t>24</a:t>
            </a:fld>
            <a:endParaRPr lang="en-US" sz="900">
              <a:solidFill>
                <a:schemeClr val="bg1"/>
              </a:solidFill>
            </a:endParaRPr>
          </a:p>
        </p:txBody>
      </p:sp>
      <p:pic>
        <p:nvPicPr>
          <p:cNvPr id="75780" name="Picture 5"/>
          <p:cNvPicPr>
            <a:picLocks noChangeAspect="1" noChangeArrowheads="1"/>
          </p:cNvPicPr>
          <p:nvPr/>
        </p:nvPicPr>
        <p:blipFill>
          <a:blip r:embed="rId3" cstate="print"/>
          <a:srcRect/>
          <a:stretch>
            <a:fillRect/>
          </a:stretch>
        </p:blipFill>
        <p:spPr bwMode="auto">
          <a:xfrm>
            <a:off x="3051175" y="838200"/>
            <a:ext cx="3032125" cy="838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Date Placeholder 1"/>
          <p:cNvSpPr txBox="1">
            <a:spLocks noGrp="1"/>
          </p:cNvSpPr>
          <p:nvPr/>
        </p:nvSpPr>
        <p:spPr bwMode="auto">
          <a:xfrm>
            <a:off x="85725" y="6961188"/>
            <a:ext cx="1352550" cy="115887"/>
          </a:xfrm>
          <a:prstGeom prst="rect">
            <a:avLst/>
          </a:prstGeom>
          <a:noFill/>
          <a:ln w="9525">
            <a:noFill/>
            <a:miter lim="800000"/>
            <a:headEnd/>
            <a:tailEnd/>
          </a:ln>
        </p:spPr>
        <p:txBody>
          <a:bodyPr lIns="0" tIns="0" rIns="0" bIns="0">
            <a:spAutoFit/>
          </a:bodyPr>
          <a:lstStyle/>
          <a:p>
            <a:pPr eaLnBrk="0" hangingPunct="0">
              <a:lnSpc>
                <a:spcPct val="85000"/>
              </a:lnSpc>
              <a:spcBef>
                <a:spcPct val="20000"/>
              </a:spcBef>
            </a:pPr>
            <a:r>
              <a:rPr lang="en-US" sz="900">
                <a:solidFill>
                  <a:schemeClr val="bg1"/>
                </a:solidFill>
              </a:rPr>
              <a:t>12/01/09 - 9pm</a:t>
            </a:r>
          </a:p>
        </p:txBody>
      </p:sp>
      <p:sp>
        <p:nvSpPr>
          <p:cNvPr id="26626" name="Footer Placeholder 2"/>
          <p:cNvSpPr txBox="1">
            <a:spLocks noGrp="1"/>
          </p:cNvSpPr>
          <p:nvPr/>
        </p:nvSpPr>
        <p:spPr bwMode="auto">
          <a:xfrm>
            <a:off x="2695575" y="6961188"/>
            <a:ext cx="3752850" cy="117475"/>
          </a:xfrm>
          <a:prstGeom prst="rect">
            <a:avLst/>
          </a:prstGeom>
          <a:noFill/>
          <a:ln w="9525">
            <a:noFill/>
            <a:miter lim="800000"/>
            <a:headEnd/>
            <a:tailEnd/>
          </a:ln>
        </p:spPr>
        <p:txBody>
          <a:bodyPr lIns="0" tIns="0" rIns="0" bIns="0">
            <a:spAutoFit/>
          </a:bodyPr>
          <a:lstStyle/>
          <a:p>
            <a:pPr algn="ctr" eaLnBrk="0" hangingPunct="0">
              <a:lnSpc>
                <a:spcPct val="85000"/>
              </a:lnSpc>
              <a:spcBef>
                <a:spcPct val="20000"/>
              </a:spcBef>
            </a:pPr>
            <a:r>
              <a:rPr lang="en-US" sz="900">
                <a:solidFill>
                  <a:schemeClr val="bg1"/>
                </a:solidFill>
              </a:rPr>
              <a:t>eSlide – P6466 – The Financial Crisis and the Future of the P/C</a:t>
            </a:r>
          </a:p>
        </p:txBody>
      </p:sp>
      <p:sp>
        <p:nvSpPr>
          <p:cNvPr id="26627" name="Slide Number Placeholder 3"/>
          <p:cNvSpPr txBox="1">
            <a:spLocks noGrp="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0315C4DB-6A04-4C87-B6F4-C14F0E4BD648}" type="slidenum">
              <a:rPr lang="en-US" sz="900"/>
              <a:pPr algn="r" eaLnBrk="0" hangingPunct="0">
                <a:lnSpc>
                  <a:spcPct val="85000"/>
                </a:lnSpc>
                <a:spcBef>
                  <a:spcPct val="20000"/>
                </a:spcBef>
              </a:pPr>
              <a:t>25</a:t>
            </a:fld>
            <a:endParaRPr lang="en-US" sz="900"/>
          </a:p>
        </p:txBody>
      </p:sp>
      <p:pic>
        <p:nvPicPr>
          <p:cNvPr id="26628" name="Picture 2"/>
          <p:cNvPicPr>
            <a:picLocks noChangeAspect="1" noChangeArrowheads="1"/>
          </p:cNvPicPr>
          <p:nvPr/>
        </p:nvPicPr>
        <p:blipFill>
          <a:blip r:embed="rId2" cstate="print"/>
          <a:srcRect/>
          <a:stretch>
            <a:fillRect/>
          </a:stretch>
        </p:blipFill>
        <p:spPr bwMode="auto">
          <a:xfrm>
            <a:off x="0" y="0"/>
            <a:ext cx="9144000" cy="6810375"/>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Date Placeholder 1"/>
          <p:cNvSpPr>
            <a:spLocks noGrp="1"/>
          </p:cNvSpPr>
          <p:nvPr>
            <p:ph type="dt" sz="quarter" idx="10"/>
          </p:nvPr>
        </p:nvSpPr>
        <p:spPr>
          <a:noFill/>
        </p:spPr>
        <p:txBody>
          <a:bodyPr/>
          <a:lstStyle/>
          <a:p>
            <a:r>
              <a:rPr lang="en-US" smtClean="0"/>
              <a:t>12/01/09 - 9pm</a:t>
            </a:r>
          </a:p>
        </p:txBody>
      </p:sp>
      <p:sp>
        <p:nvSpPr>
          <p:cNvPr id="57346" name="Footer Placeholder 2"/>
          <p:cNvSpPr>
            <a:spLocks noGrp="1"/>
          </p:cNvSpPr>
          <p:nvPr>
            <p:ph type="ftr" sz="quarter" idx="11"/>
          </p:nvPr>
        </p:nvSpPr>
        <p:spPr>
          <a:noFill/>
        </p:spPr>
        <p:txBody>
          <a:bodyPr/>
          <a:lstStyle/>
          <a:p>
            <a:r>
              <a:rPr lang="en-US" smtClean="0"/>
              <a:t>eSlide – P6466 – The Financial Crisis and the Future of the P/C</a:t>
            </a:r>
          </a:p>
        </p:txBody>
      </p:sp>
      <p:sp>
        <p:nvSpPr>
          <p:cNvPr id="57347" name="Slide Number Placeholder 3"/>
          <p:cNvSpPr>
            <a:spLocks noGrp="1"/>
          </p:cNvSpPr>
          <p:nvPr>
            <p:ph type="sldNum" sz="quarter" idx="12"/>
          </p:nvPr>
        </p:nvSpPr>
        <p:spPr>
          <a:noFill/>
        </p:spPr>
        <p:txBody>
          <a:bodyPr/>
          <a:lstStyle/>
          <a:p>
            <a:fld id="{44A6616E-B204-4789-9D2D-E3CB1A84FDE2}" type="slidenum">
              <a:rPr lang="en-US" smtClean="0"/>
              <a:pPr/>
              <a:t>27</a:t>
            </a:fld>
            <a:endParaRPr lang="en-US" smtClean="0"/>
          </a:p>
        </p:txBody>
      </p:sp>
      <p:pic>
        <p:nvPicPr>
          <p:cNvPr id="57348" name="Picture 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Date Placeholder 1"/>
          <p:cNvSpPr>
            <a:spLocks noGrp="1"/>
          </p:cNvSpPr>
          <p:nvPr>
            <p:ph type="dt" sz="quarter" idx="10"/>
          </p:nvPr>
        </p:nvSpPr>
        <p:spPr>
          <a:noFill/>
        </p:spPr>
        <p:txBody>
          <a:bodyPr/>
          <a:lstStyle/>
          <a:p>
            <a:r>
              <a:rPr lang="en-US" smtClean="0"/>
              <a:t>12/01/09 - 9pm</a:t>
            </a:r>
          </a:p>
        </p:txBody>
      </p:sp>
      <p:sp>
        <p:nvSpPr>
          <p:cNvPr id="44034" name="Footer Placeholder 2"/>
          <p:cNvSpPr>
            <a:spLocks noGrp="1"/>
          </p:cNvSpPr>
          <p:nvPr>
            <p:ph type="ftr" sz="quarter" idx="11"/>
          </p:nvPr>
        </p:nvSpPr>
        <p:spPr>
          <a:noFill/>
        </p:spPr>
        <p:txBody>
          <a:bodyPr/>
          <a:lstStyle/>
          <a:p>
            <a:r>
              <a:rPr lang="en-US" smtClean="0"/>
              <a:t>eSlide – P6466 – The Financial Crisis and the Future of the P/C</a:t>
            </a:r>
          </a:p>
        </p:txBody>
      </p:sp>
      <p:sp>
        <p:nvSpPr>
          <p:cNvPr id="44035" name="Slide Number Placeholder 3"/>
          <p:cNvSpPr>
            <a:spLocks noGrp="1"/>
          </p:cNvSpPr>
          <p:nvPr>
            <p:ph type="sldNum" sz="quarter" idx="12"/>
          </p:nvPr>
        </p:nvSpPr>
        <p:spPr>
          <a:noFill/>
        </p:spPr>
        <p:txBody>
          <a:bodyPr/>
          <a:lstStyle/>
          <a:p>
            <a:fld id="{6D5ED1EA-E3DD-4420-9BDC-320A94683406}" type="slidenum">
              <a:rPr lang="en-US" smtClean="0"/>
              <a:pPr/>
              <a:t>28</a:t>
            </a:fld>
            <a:endParaRPr lang="en-US" smtClean="0"/>
          </a:p>
        </p:txBody>
      </p:sp>
      <p:pic>
        <p:nvPicPr>
          <p:cNvPr id="44036" name="Picture 2"/>
          <p:cNvPicPr>
            <a:picLocks noChangeAspect="1" noChangeArrowheads="1"/>
          </p:cNvPicPr>
          <p:nvPr/>
        </p:nvPicPr>
        <p:blipFill>
          <a:blip r:embed="rId2" cstate="print"/>
          <a:srcRect/>
          <a:stretch>
            <a:fillRect/>
          </a:stretch>
        </p:blipFill>
        <p:spPr bwMode="auto">
          <a:xfrm>
            <a:off x="0" y="0"/>
            <a:ext cx="9144000" cy="6810375"/>
          </a:xfrm>
          <a:prstGeom prst="rect">
            <a:avLst/>
          </a:prstGeom>
          <a:noFill/>
          <a:ln w="9525">
            <a:noFill/>
            <a:miter lim="800000"/>
            <a:headEnd/>
            <a:tailEnd/>
          </a:ln>
        </p:spPr>
      </p:pic>
      <p:sp>
        <p:nvSpPr>
          <p:cNvPr id="6" name="AutoShape 6"/>
          <p:cNvSpPr>
            <a:spLocks noChangeArrowheads="1"/>
          </p:cNvSpPr>
          <p:nvPr/>
        </p:nvSpPr>
        <p:spPr bwMode="blackWhite">
          <a:xfrm>
            <a:off x="6429375" y="1204913"/>
            <a:ext cx="2617788" cy="1041400"/>
          </a:xfrm>
          <a:prstGeom prst="wedgeRectCallout">
            <a:avLst>
              <a:gd name="adj1" fmla="val -103593"/>
              <a:gd name="adj2" fmla="val -53773"/>
            </a:avLst>
          </a:prstGeom>
          <a:gradFill rotWithShape="1">
            <a:gsLst>
              <a:gs pos="0">
                <a:schemeClr val="accent1">
                  <a:alpha val="44000"/>
                </a:schemeClr>
              </a:gs>
              <a:gs pos="100000">
                <a:schemeClr val="accent1">
                  <a:gamma/>
                  <a:shade val="66275"/>
                  <a:invGamma/>
                </a:schemeClr>
              </a:gs>
            </a:gsLst>
            <a:lin ang="5400000" scaled="1"/>
          </a:gradFill>
          <a:ln w="28575" algn="ctr">
            <a:solidFill>
              <a:schemeClr val="bg1"/>
            </a:solidFill>
            <a:miter lim="800000"/>
            <a:headEnd/>
            <a:tailEnd/>
          </a:ln>
          <a:effectLst/>
        </p:spPr>
        <p:txBody>
          <a:bodyPr tIns="91440" bIns="91440" anchor="ctr"/>
          <a:lstStyle/>
          <a:p>
            <a:pPr algn="ctr" eaLnBrk="0" hangingPunct="0">
              <a:lnSpc>
                <a:spcPct val="90000"/>
              </a:lnSpc>
              <a:spcBef>
                <a:spcPct val="50000"/>
              </a:spcBef>
              <a:buClr>
                <a:schemeClr val="bg1"/>
              </a:buClr>
              <a:buFont typeface="Wingdings" pitchFamily="2" charset="2"/>
              <a:buNone/>
              <a:defRPr/>
            </a:pPr>
            <a:r>
              <a:rPr lang="en-US" sz="1400" b="1" dirty="0">
                <a:solidFill>
                  <a:schemeClr val="bg1"/>
                </a:solidFill>
              </a:rPr>
              <a:t>Much of the consumer information on the site is also available in Spanish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4"/>
          <p:cNvSpPr>
            <a:spLocks noGrp="1" noChangeArrowheads="1"/>
          </p:cNvSpPr>
          <p:nvPr>
            <p:ph type="title"/>
          </p:nvPr>
        </p:nvSpPr>
        <p:spPr/>
        <p:txBody>
          <a:bodyPr/>
          <a:lstStyle/>
          <a:p>
            <a:r>
              <a:rPr lang="en-US" dirty="0" smtClean="0"/>
              <a:t>Free Web-based Software</a:t>
            </a:r>
          </a:p>
        </p:txBody>
      </p:sp>
      <p:pic>
        <p:nvPicPr>
          <p:cNvPr id="62466" name="Picture 5"/>
          <p:cNvPicPr>
            <a:picLocks noGrp="1" noChangeAspect="1" noChangeArrowheads="1"/>
          </p:cNvPicPr>
          <p:nvPr>
            <p:ph type="body" sz="half" idx="1"/>
          </p:nvPr>
        </p:nvPicPr>
        <p:blipFill>
          <a:blip r:embed="rId2" cstate="print"/>
          <a:srcRect/>
          <a:stretch>
            <a:fillRect/>
          </a:stretch>
        </p:blipFill>
        <p:spPr>
          <a:xfrm>
            <a:off x="495300" y="1647825"/>
            <a:ext cx="4000500" cy="4652963"/>
          </a:xfrm>
        </p:spPr>
      </p:pic>
      <p:pic>
        <p:nvPicPr>
          <p:cNvPr id="62467" name="Picture 6"/>
          <p:cNvPicPr>
            <a:picLocks noGrp="1" noChangeAspect="1" noChangeArrowheads="1"/>
          </p:cNvPicPr>
          <p:nvPr>
            <p:ph type="body" sz="half" idx="2"/>
          </p:nvPr>
        </p:nvPicPr>
        <p:blipFill>
          <a:blip r:embed="rId3" cstate="print"/>
          <a:srcRect/>
          <a:stretch>
            <a:fillRect/>
          </a:stretch>
        </p:blipFill>
        <p:spPr>
          <a:xfrm>
            <a:off x="4648200" y="1647825"/>
            <a:ext cx="4000500" cy="4652963"/>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3" name="Rectangle 2"/>
          <p:cNvSpPr>
            <a:spLocks noGrp="1" noChangeArrowheads="1"/>
          </p:cNvSpPr>
          <p:nvPr>
            <p:ph type="title"/>
          </p:nvPr>
        </p:nvSpPr>
        <p:spPr/>
        <p:txBody>
          <a:bodyPr/>
          <a:lstStyle/>
          <a:p>
            <a:r>
              <a:rPr lang="en-US" smtClean="0"/>
              <a:t>What is the Mission of the I.I.I.?</a:t>
            </a:r>
          </a:p>
        </p:txBody>
      </p:sp>
      <p:sp>
        <p:nvSpPr>
          <p:cNvPr id="489474" name="Rectangle 3"/>
          <p:cNvSpPr>
            <a:spLocks noGrp="1" noChangeArrowheads="1"/>
          </p:cNvSpPr>
          <p:nvPr>
            <p:ph idx="1"/>
          </p:nvPr>
        </p:nvSpPr>
        <p:spPr>
          <a:xfrm>
            <a:off x="0" y="1284288"/>
            <a:ext cx="8958263" cy="3200400"/>
          </a:xfrm>
        </p:spPr>
        <p:txBody>
          <a:bodyPr/>
          <a:lstStyle/>
          <a:p>
            <a:pPr>
              <a:lnSpc>
                <a:spcPct val="100000"/>
              </a:lnSpc>
              <a:spcBef>
                <a:spcPct val="50000"/>
              </a:spcBef>
              <a:buFont typeface="Wingdings" pitchFamily="2" charset="2"/>
              <a:buChar char="§"/>
            </a:pPr>
            <a:r>
              <a:rPr lang="en-US" smtClean="0"/>
              <a:t>The mission of the Insurance Information Institute is to build public understanding of insurance—what it does and how it works—primarily through the media.</a:t>
            </a:r>
          </a:p>
          <a:p>
            <a:pPr>
              <a:lnSpc>
                <a:spcPct val="100000"/>
              </a:lnSpc>
              <a:spcBef>
                <a:spcPct val="50000"/>
              </a:spcBef>
              <a:buFont typeface="Wingdings" pitchFamily="2" charset="2"/>
              <a:buChar char="§"/>
            </a:pPr>
            <a:r>
              <a:rPr lang="en-US" smtClean="0"/>
              <a:t>The I.I.I. is dedicated to making sure the media covers our business fairly and accurately. At the same time, I.I.I. assists its member companies with their communications, information and planning needs. </a:t>
            </a:r>
            <a:br>
              <a:rPr lang="en-US" smtClean="0"/>
            </a:br>
            <a:endParaRPr lang="en-US" smtClean="0"/>
          </a:p>
          <a:p>
            <a:pPr>
              <a:lnSpc>
                <a:spcPct val="100000"/>
              </a:lnSpc>
              <a:spcBef>
                <a:spcPct val="50000"/>
              </a:spcBef>
              <a:buClr>
                <a:srgbClr val="FF3300"/>
              </a:buClr>
              <a:buFont typeface="Wingdings" pitchFamily="2" charset="2"/>
              <a:buNone/>
            </a:pPr>
            <a:endParaRPr lang="en-US" sz="2000" smtClean="0"/>
          </a:p>
          <a:p>
            <a:pPr>
              <a:lnSpc>
                <a:spcPct val="100000"/>
              </a:lnSpc>
              <a:spcBef>
                <a:spcPct val="50000"/>
              </a:spcBef>
              <a:buClr>
                <a:srgbClr val="FF3300"/>
              </a:buClr>
              <a:buFont typeface="Wingdings" pitchFamily="2" charset="2"/>
              <a:buChar char="§"/>
            </a:pPr>
            <a:endParaRPr lang="en-US" sz="2000" smtClean="0">
              <a:solidFill>
                <a:schemeClr val="accent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Date Placeholder 1"/>
          <p:cNvSpPr>
            <a:spLocks noGrp="1"/>
          </p:cNvSpPr>
          <p:nvPr>
            <p:ph type="dt" sz="quarter" idx="10"/>
          </p:nvPr>
        </p:nvSpPr>
        <p:spPr>
          <a:noFill/>
        </p:spPr>
        <p:txBody>
          <a:bodyPr/>
          <a:lstStyle/>
          <a:p>
            <a:r>
              <a:rPr lang="en-US" smtClean="0"/>
              <a:t>12/01/09 - 9pm</a:t>
            </a:r>
          </a:p>
        </p:txBody>
      </p:sp>
      <p:sp>
        <p:nvSpPr>
          <p:cNvPr id="68610" name="Footer Placeholder 2"/>
          <p:cNvSpPr>
            <a:spLocks noGrp="1"/>
          </p:cNvSpPr>
          <p:nvPr>
            <p:ph type="ftr" sz="quarter" idx="11"/>
          </p:nvPr>
        </p:nvSpPr>
        <p:spPr>
          <a:noFill/>
        </p:spPr>
        <p:txBody>
          <a:bodyPr/>
          <a:lstStyle/>
          <a:p>
            <a:r>
              <a:rPr lang="en-US" smtClean="0"/>
              <a:t>eSlide – P6466 – The Financial Crisis and the Future of the P/C</a:t>
            </a:r>
          </a:p>
        </p:txBody>
      </p:sp>
      <p:sp>
        <p:nvSpPr>
          <p:cNvPr id="68611" name="Slide Number Placeholder 3"/>
          <p:cNvSpPr>
            <a:spLocks noGrp="1"/>
          </p:cNvSpPr>
          <p:nvPr>
            <p:ph type="sldNum" sz="quarter" idx="12"/>
          </p:nvPr>
        </p:nvSpPr>
        <p:spPr>
          <a:noFill/>
        </p:spPr>
        <p:txBody>
          <a:bodyPr/>
          <a:lstStyle/>
          <a:p>
            <a:fld id="{AA8790B1-B42B-4CAD-94FD-F096583312E9}" type="slidenum">
              <a:rPr lang="en-US" smtClean="0"/>
              <a:pPr/>
              <a:t>30</a:t>
            </a:fld>
            <a:endParaRPr lang="en-US" smtClean="0"/>
          </a:p>
        </p:txBody>
      </p:sp>
      <p:pic>
        <p:nvPicPr>
          <p:cNvPr id="68612" name="Picture 2"/>
          <p:cNvPicPr>
            <a:picLocks noChangeAspect="1" noChangeArrowheads="1"/>
          </p:cNvPicPr>
          <p:nvPr/>
        </p:nvPicPr>
        <p:blipFill>
          <a:blip r:embed="rId2" cstate="print"/>
          <a:srcRect/>
          <a:stretch>
            <a:fillRect/>
          </a:stretch>
        </p:blipFill>
        <p:spPr bwMode="auto">
          <a:xfrm>
            <a:off x="0" y="0"/>
            <a:ext cx="8905875" cy="6753225"/>
          </a:xfrm>
          <a:prstGeom prst="rect">
            <a:avLst/>
          </a:prstGeom>
          <a:noFill/>
          <a:ln w="9525">
            <a:noFill/>
            <a:miter lim="800000"/>
            <a:headEnd/>
            <a:tailEnd/>
          </a:ln>
        </p:spPr>
      </p:pic>
      <p:grpSp>
        <p:nvGrpSpPr>
          <p:cNvPr id="2" name="Group 98"/>
          <p:cNvGrpSpPr>
            <a:grpSpLocks/>
          </p:cNvGrpSpPr>
          <p:nvPr/>
        </p:nvGrpSpPr>
        <p:grpSpPr bwMode="auto">
          <a:xfrm>
            <a:off x="182563" y="4110038"/>
            <a:ext cx="3076575" cy="2352675"/>
            <a:chOff x="100" y="760"/>
            <a:chExt cx="1416" cy="1302"/>
          </a:xfrm>
        </p:grpSpPr>
        <p:sp>
          <p:nvSpPr>
            <p:cNvPr id="68614" name="Rectangle 99"/>
            <p:cNvSpPr>
              <a:spLocks noChangeArrowheads="1"/>
            </p:cNvSpPr>
            <p:nvPr/>
          </p:nvSpPr>
          <p:spPr bwMode="blackWhite">
            <a:xfrm>
              <a:off x="100" y="856"/>
              <a:ext cx="1416" cy="1197"/>
            </a:xfrm>
            <a:prstGeom prst="rect">
              <a:avLst/>
            </a:prstGeom>
            <a:solidFill>
              <a:srgbClr val="ECF6F8"/>
            </a:solidFill>
            <a:ln w="12700">
              <a:solidFill>
                <a:srgbClr val="378798"/>
              </a:solidFill>
              <a:miter lim="800000"/>
              <a:headEnd/>
              <a:tailEnd/>
            </a:ln>
          </p:spPr>
          <p:txBody>
            <a:bodyPr wrap="none" anchor="ctr"/>
            <a:lstStyle/>
            <a:p>
              <a:endParaRPr lang="en-US"/>
            </a:p>
          </p:txBody>
        </p:sp>
        <p:sp>
          <p:nvSpPr>
            <p:cNvPr id="68615" name="Rectangle 100"/>
            <p:cNvSpPr>
              <a:spLocks noChangeArrowheads="1"/>
            </p:cNvSpPr>
            <p:nvPr/>
          </p:nvSpPr>
          <p:spPr bwMode="blackWhite">
            <a:xfrm>
              <a:off x="100" y="760"/>
              <a:ext cx="1416" cy="289"/>
            </a:xfrm>
            <a:prstGeom prst="rect">
              <a:avLst/>
            </a:prstGeom>
            <a:gradFill rotWithShape="1">
              <a:gsLst>
                <a:gs pos="0">
                  <a:srgbClr val="378798"/>
                </a:gs>
                <a:gs pos="100000">
                  <a:srgbClr val="2A6774"/>
                </a:gs>
              </a:gsLst>
              <a:lin ang="5400000" scaled="1"/>
            </a:gradFill>
            <a:ln w="12700">
              <a:solidFill>
                <a:srgbClr val="378798"/>
              </a:solidFill>
              <a:miter lim="800000"/>
              <a:headEnd/>
              <a:tailEnd/>
            </a:ln>
          </p:spPr>
          <p:txBody>
            <a:bodyPr lIns="45720" rIns="45720" anchor="ctr"/>
            <a:lstStyle/>
            <a:p>
              <a:pPr algn="ctr">
                <a:lnSpc>
                  <a:spcPct val="95000"/>
                </a:lnSpc>
                <a:spcBef>
                  <a:spcPct val="25000"/>
                </a:spcBef>
              </a:pPr>
              <a:r>
                <a:rPr lang="en-US" b="1">
                  <a:solidFill>
                    <a:srgbClr val="FFFFFF"/>
                  </a:solidFill>
                </a:rPr>
                <a:t>Social Media Users/Traffic</a:t>
              </a:r>
            </a:p>
          </p:txBody>
        </p:sp>
        <p:sp>
          <p:nvSpPr>
            <p:cNvPr id="68616" name="Text Box 101"/>
            <p:cNvSpPr txBox="1">
              <a:spLocks noChangeArrowheads="1"/>
            </p:cNvSpPr>
            <p:nvPr/>
          </p:nvSpPr>
          <p:spPr bwMode="auto">
            <a:xfrm>
              <a:off x="127" y="1079"/>
              <a:ext cx="1385" cy="983"/>
            </a:xfrm>
            <a:prstGeom prst="rect">
              <a:avLst/>
            </a:prstGeom>
            <a:noFill/>
            <a:ln w="9525">
              <a:noFill/>
              <a:miter lim="800000"/>
              <a:headEnd/>
              <a:tailEnd/>
            </a:ln>
          </p:spPr>
          <p:txBody>
            <a:bodyPr lIns="45720" rIns="45720">
              <a:spAutoFit/>
            </a:bodyPr>
            <a:lstStyle/>
            <a:p>
              <a:pPr marL="228600" indent="-228600" eaLnBrk="0" hangingPunct="0">
                <a:lnSpc>
                  <a:spcPct val="90000"/>
                </a:lnSpc>
                <a:spcBef>
                  <a:spcPct val="25000"/>
                </a:spcBef>
                <a:buClr>
                  <a:schemeClr val="accent2"/>
                </a:buClr>
                <a:buFont typeface="Wingdings" pitchFamily="2" charset="2"/>
                <a:buChar char="n"/>
              </a:pPr>
              <a:r>
                <a:rPr lang="en-US" sz="1500"/>
                <a:t>Facebook: +/- 300 likes</a:t>
              </a:r>
            </a:p>
            <a:p>
              <a:pPr marL="228600" indent="-228600" eaLnBrk="0" hangingPunct="0">
                <a:lnSpc>
                  <a:spcPct val="90000"/>
                </a:lnSpc>
                <a:spcBef>
                  <a:spcPct val="25000"/>
                </a:spcBef>
                <a:buClr>
                  <a:schemeClr val="accent2"/>
                </a:buClr>
                <a:buFont typeface="Wingdings" pitchFamily="2" charset="2"/>
                <a:buChar char="n"/>
              </a:pPr>
              <a:r>
                <a:rPr lang="en-US" sz="1500"/>
                <a:t>Twitter: 1,560 followers</a:t>
              </a:r>
            </a:p>
            <a:p>
              <a:pPr marL="228600" indent="-228600" eaLnBrk="0" hangingPunct="0">
                <a:lnSpc>
                  <a:spcPct val="90000"/>
                </a:lnSpc>
                <a:spcBef>
                  <a:spcPct val="25000"/>
                </a:spcBef>
                <a:buClr>
                  <a:schemeClr val="accent2"/>
                </a:buClr>
                <a:buFont typeface="Wingdings" pitchFamily="2" charset="2"/>
                <a:buChar char="n"/>
              </a:pPr>
              <a:r>
                <a:rPr lang="en-US" sz="1500"/>
                <a:t>YouTube: 392,224 total views</a:t>
              </a:r>
            </a:p>
            <a:p>
              <a:pPr marL="228600" indent="-228600" eaLnBrk="0" hangingPunct="0">
                <a:lnSpc>
                  <a:spcPct val="90000"/>
                </a:lnSpc>
                <a:spcBef>
                  <a:spcPct val="25000"/>
                </a:spcBef>
                <a:buClr>
                  <a:schemeClr val="accent2"/>
                </a:buClr>
                <a:buFont typeface="Wingdings" pitchFamily="2" charset="2"/>
                <a:buChar char="n"/>
              </a:pPr>
              <a:r>
                <a:rPr lang="en-US" sz="1500"/>
                <a:t>T&amp;C Blog: 4,045 page views in August 2010</a:t>
              </a:r>
            </a:p>
            <a:p>
              <a:pPr marL="228600" indent="-228600" eaLnBrk="0" hangingPunct="0">
                <a:lnSpc>
                  <a:spcPct val="90000"/>
                </a:lnSpc>
                <a:spcBef>
                  <a:spcPct val="25000"/>
                </a:spcBef>
                <a:buClr>
                  <a:schemeClr val="accent2"/>
                </a:buClr>
                <a:buFont typeface="Wingdings" pitchFamily="2" charset="2"/>
                <a:buChar char="n"/>
              </a:pPr>
              <a:r>
                <a:rPr lang="en-US" sz="1500"/>
                <a:t>Insuring Florida blog: 159 page views in August 2010</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type="title" idx="4294967295"/>
          </p:nvPr>
        </p:nvSpPr>
        <p:spPr>
          <a:xfrm>
            <a:off x="0" y="90488"/>
            <a:ext cx="7400925" cy="860425"/>
          </a:xfrm>
        </p:spPr>
        <p:txBody>
          <a:bodyPr lIns="92075" tIns="46038" rIns="92075" bIns="46038" anchor="t"/>
          <a:lstStyle/>
          <a:p>
            <a:r>
              <a:rPr lang="en-US" smtClean="0"/>
              <a:t>“Point of Use” Podcasts</a:t>
            </a:r>
          </a:p>
        </p:txBody>
      </p:sp>
      <p:pic>
        <p:nvPicPr>
          <p:cNvPr id="71682" name="Picture 2"/>
          <p:cNvPicPr>
            <a:picLocks noChangeAspect="1" noChangeArrowheads="1"/>
          </p:cNvPicPr>
          <p:nvPr/>
        </p:nvPicPr>
        <p:blipFill>
          <a:blip r:embed="rId3" cstate="print"/>
          <a:srcRect/>
          <a:stretch>
            <a:fillRect/>
          </a:stretch>
        </p:blipFill>
        <p:spPr bwMode="auto">
          <a:xfrm>
            <a:off x="0" y="800100"/>
            <a:ext cx="9144000" cy="6051550"/>
          </a:xfrm>
          <a:prstGeom prst="rect">
            <a:avLst/>
          </a:prstGeom>
          <a:noFill/>
          <a:ln w="9525" algn="ctr">
            <a:no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7699" name="Rectangle 3"/>
          <p:cNvSpPr>
            <a:spLocks noChangeArrowheads="1"/>
          </p:cNvSpPr>
          <p:nvPr/>
        </p:nvSpPr>
        <p:spPr bwMode="blackWhite">
          <a:xfrm>
            <a:off x="685800" y="1859798"/>
            <a:ext cx="7772400" cy="1363850"/>
          </a:xfrm>
          <a:prstGeom prst="rect">
            <a:avLst/>
          </a:prstGeom>
          <a:gradFill rotWithShape="1">
            <a:gsLst>
              <a:gs pos="0">
                <a:srgbClr val="FF6801"/>
              </a:gs>
              <a:gs pos="100000">
                <a:srgbClr val="DC5A01"/>
              </a:gs>
            </a:gsLst>
            <a:lin ang="5400000" scaled="1"/>
          </a:gradFill>
          <a:ln w="12700" algn="ctr">
            <a:solidFill>
              <a:srgbClr val="FF6801"/>
            </a:solidFill>
            <a:miter lim="800000"/>
            <a:headEnd/>
            <a:tailEnd/>
          </a:ln>
        </p:spPr>
        <p:txBody>
          <a:bodyPr lIns="45720" rIns="45720" anchor="ctr"/>
          <a:lstStyle/>
          <a:p>
            <a:pPr algn="ctr" defTabSz="114300">
              <a:lnSpc>
                <a:spcPct val="95000"/>
              </a:lnSpc>
              <a:spcBef>
                <a:spcPct val="25000"/>
              </a:spcBef>
            </a:pPr>
            <a:r>
              <a:rPr lang="en-US" sz="6000" b="1" dirty="0">
                <a:solidFill>
                  <a:srgbClr val="FFFFFF"/>
                </a:solidFill>
              </a:rPr>
              <a:t>www.iii.org</a:t>
            </a:r>
          </a:p>
        </p:txBody>
      </p:sp>
      <p:sp>
        <p:nvSpPr>
          <p:cNvPr id="2077700" name="Rectangle 4"/>
          <p:cNvSpPr>
            <a:spLocks noChangeArrowheads="1"/>
          </p:cNvSpPr>
          <p:nvPr/>
        </p:nvSpPr>
        <p:spPr bwMode="auto">
          <a:xfrm>
            <a:off x="668338" y="3347634"/>
            <a:ext cx="7807325" cy="2637645"/>
          </a:xfrm>
          <a:prstGeom prst="rect">
            <a:avLst/>
          </a:prstGeom>
          <a:noFill/>
          <a:ln w="9525" algn="ctr">
            <a:noFill/>
            <a:miter lim="800000"/>
            <a:headEnd/>
            <a:tailEnd/>
          </a:ln>
        </p:spPr>
        <p:txBody>
          <a:bodyPr wrap="square" lIns="45720" rIns="45720">
            <a:spAutoFit/>
          </a:bodyPr>
          <a:lstStyle/>
          <a:p>
            <a:pPr algn="ctr" eaLnBrk="0" hangingPunct="0">
              <a:lnSpc>
                <a:spcPct val="90000"/>
              </a:lnSpc>
              <a:spcBef>
                <a:spcPct val="25000"/>
              </a:spcBef>
              <a:buClr>
                <a:schemeClr val="accent2"/>
              </a:buClr>
            </a:pPr>
            <a:r>
              <a:rPr lang="en-US" sz="2800" b="1" i="1" dirty="0">
                <a:solidFill>
                  <a:srgbClr val="225A7A"/>
                </a:solidFill>
              </a:rPr>
              <a:t>Thank you for your time</a:t>
            </a:r>
            <a:br>
              <a:rPr lang="en-US" sz="2800" b="1" i="1" dirty="0">
                <a:solidFill>
                  <a:srgbClr val="225A7A"/>
                </a:solidFill>
              </a:rPr>
            </a:br>
            <a:r>
              <a:rPr lang="en-US" sz="2800" b="1" i="1" dirty="0">
                <a:solidFill>
                  <a:srgbClr val="225A7A"/>
                </a:solidFill>
              </a:rPr>
              <a:t>and your attention</a:t>
            </a:r>
            <a:r>
              <a:rPr lang="en-US" sz="2800" b="1" i="1" dirty="0" smtClean="0">
                <a:solidFill>
                  <a:srgbClr val="225A7A"/>
                </a:solidFill>
              </a:rPr>
              <a:t>!</a:t>
            </a:r>
            <a:r>
              <a:rPr lang="en-US" sz="2800" b="1" i="1" dirty="0" smtClean="0">
                <a:solidFill>
                  <a:srgbClr val="FF0000"/>
                </a:solidFill>
              </a:rPr>
              <a:t> </a:t>
            </a:r>
          </a:p>
          <a:p>
            <a:pPr algn="ctr" eaLnBrk="0" hangingPunct="0">
              <a:lnSpc>
                <a:spcPct val="90000"/>
              </a:lnSpc>
              <a:spcBef>
                <a:spcPct val="25000"/>
              </a:spcBef>
              <a:buClr>
                <a:schemeClr val="accent2"/>
              </a:buClr>
            </a:pPr>
            <a:r>
              <a:rPr lang="en-US" sz="2800" b="1" i="1" dirty="0" smtClean="0">
                <a:solidFill>
                  <a:srgbClr val="FF0000"/>
                </a:solidFill>
              </a:rPr>
              <a:t>Download at www.iii.org/presentations</a:t>
            </a:r>
          </a:p>
          <a:p>
            <a:pPr algn="ctr" eaLnBrk="0" hangingPunct="0">
              <a:lnSpc>
                <a:spcPct val="90000"/>
              </a:lnSpc>
              <a:spcBef>
                <a:spcPct val="25000"/>
              </a:spcBef>
              <a:buClr>
                <a:schemeClr val="accent2"/>
              </a:buClr>
              <a:buFont typeface="Wingdings" pitchFamily="2" charset="2"/>
              <a:buNone/>
            </a:pPr>
            <a:endParaRPr lang="en-US" sz="3600" b="1" i="1" dirty="0" smtClean="0">
              <a:solidFill>
                <a:srgbClr val="225A7A"/>
              </a:solidFill>
            </a:endParaRPr>
          </a:p>
          <a:p>
            <a:pPr algn="ctr" eaLnBrk="0" hangingPunct="0">
              <a:lnSpc>
                <a:spcPct val="90000"/>
              </a:lnSpc>
              <a:spcBef>
                <a:spcPct val="25000"/>
              </a:spcBef>
              <a:buClr>
                <a:schemeClr val="accent2"/>
              </a:buClr>
              <a:buFont typeface="Wingdings" pitchFamily="2" charset="2"/>
              <a:buNone/>
            </a:pPr>
            <a:endParaRPr lang="en-US" sz="3600" b="1" i="1" dirty="0">
              <a:solidFill>
                <a:srgbClr val="225A7A"/>
              </a:solidFill>
            </a:endParaRPr>
          </a:p>
        </p:txBody>
      </p:sp>
      <p:sp>
        <p:nvSpPr>
          <p:cNvPr id="2077702" name="Rectangle 6"/>
          <p:cNvSpPr>
            <a:spLocks noChangeArrowheads="1"/>
          </p:cNvSpPr>
          <p:nvPr/>
        </p:nvSpPr>
        <p:spPr bwMode="auto">
          <a:xfrm>
            <a:off x="668338" y="1208868"/>
            <a:ext cx="7807325" cy="480131"/>
          </a:xfrm>
          <a:prstGeom prst="rect">
            <a:avLst/>
          </a:prstGeom>
          <a:noFill/>
          <a:ln w="9525" algn="ctr">
            <a:noFill/>
            <a:miter lim="800000"/>
            <a:headEnd/>
            <a:tailEnd/>
          </a:ln>
        </p:spPr>
        <p:txBody>
          <a:bodyPr wrap="square" lIns="45720" rIns="45720">
            <a:spAutoFit/>
          </a:bodyPr>
          <a:lstStyle/>
          <a:p>
            <a:pPr algn="ctr" eaLnBrk="0" hangingPunct="0">
              <a:lnSpc>
                <a:spcPct val="90000"/>
              </a:lnSpc>
              <a:spcBef>
                <a:spcPct val="25000"/>
              </a:spcBef>
              <a:buClr>
                <a:schemeClr val="accent2"/>
              </a:buClr>
              <a:buFont typeface="Wingdings" pitchFamily="2" charset="2"/>
              <a:buNone/>
              <a:tabLst>
                <a:tab pos="6172200" algn="l"/>
              </a:tabLst>
            </a:pPr>
            <a:r>
              <a:rPr lang="en-US" sz="2800" b="1" dirty="0">
                <a:solidFill>
                  <a:srgbClr val="225A7A"/>
                </a:solidFill>
              </a:rPr>
              <a:t>Insurance Information Institute Online</a:t>
            </a:r>
          </a:p>
        </p:txBody>
      </p:sp>
      <p:pic>
        <p:nvPicPr>
          <p:cNvPr id="343041" name="Picture_x0020_1" descr="cid:image001.jpg@01CB6F85.F59187C0"/>
          <p:cNvPicPr>
            <a:picLocks noChangeAspect="1" noChangeArrowheads="1"/>
          </p:cNvPicPr>
          <p:nvPr/>
        </p:nvPicPr>
        <p:blipFill>
          <a:blip r:embed="rId3" r:link="rId4" cstate="print"/>
          <a:srcRect/>
          <a:stretch>
            <a:fillRect/>
          </a:stretch>
        </p:blipFill>
        <p:spPr bwMode="auto">
          <a:xfrm>
            <a:off x="3657600" y="5723466"/>
            <a:ext cx="1190625" cy="931333"/>
          </a:xfrm>
          <a:prstGeom prst="rect">
            <a:avLst/>
          </a:prstGeom>
          <a:noFill/>
        </p:spPr>
      </p:pic>
      <p:sp>
        <p:nvSpPr>
          <p:cNvPr id="8" name="Rectangle 3"/>
          <p:cNvSpPr>
            <a:spLocks noChangeArrowheads="1"/>
          </p:cNvSpPr>
          <p:nvPr/>
        </p:nvSpPr>
        <p:spPr bwMode="auto">
          <a:xfrm>
            <a:off x="1507067" y="4519887"/>
            <a:ext cx="6738139"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000000"/>
                </a:solidFill>
                <a:effectLst/>
                <a:latin typeface="Georgia" pitchFamily="18" charset="0"/>
                <a:ea typeface="Calibri" pitchFamily="34" charset="0"/>
                <a:cs typeface="Times New Roman" pitchFamily="18" charset="0"/>
              </a:rPr>
              <a:t>                  http://</a:t>
            </a:r>
            <a:r>
              <a:rPr kumimoji="0" lang="en-US" sz="2400" b="1" i="0" u="none" strike="noStrike" cap="none" normalizeH="0" baseline="0" dirty="0" smtClean="0">
                <a:ln>
                  <a:noFill/>
                </a:ln>
                <a:solidFill>
                  <a:srgbClr val="000000"/>
                </a:solidFill>
                <a:effectLst/>
                <a:latin typeface="Georgia" pitchFamily="18" charset="0"/>
                <a:ea typeface="Calibri" pitchFamily="34" charset="0"/>
                <a:cs typeface="Times New Roman" pitchFamily="18" charset="0"/>
              </a:rPr>
              <a:t>twitter.com/JeanneSalvatore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77702"/>
                                        </p:tgtEl>
                                        <p:attrNameLst>
                                          <p:attrName>style.visibility</p:attrName>
                                        </p:attrNameLst>
                                      </p:cBhvr>
                                      <p:to>
                                        <p:strVal val="visible"/>
                                      </p:to>
                                    </p:set>
                                    <p:animEffect transition="in" filter="fade">
                                      <p:cBhvr>
                                        <p:cTn id="7" dur="1000"/>
                                        <p:tgtEl>
                                          <p:spTgt spid="2077702"/>
                                        </p:tgtEl>
                                      </p:cBhvr>
                                    </p:animEffect>
                                  </p:childTnLst>
                                </p:cTn>
                              </p:par>
                              <p:par>
                                <p:cTn id="8" presetID="37" presetClass="entr" presetSubtype="0" fill="hold" grpId="0" nodeType="withEffect">
                                  <p:stCondLst>
                                    <p:cond delay="0"/>
                                  </p:stCondLst>
                                  <p:childTnLst>
                                    <p:set>
                                      <p:cBhvr>
                                        <p:cTn id="9" dur="1" fill="hold">
                                          <p:stCondLst>
                                            <p:cond delay="0"/>
                                          </p:stCondLst>
                                        </p:cTn>
                                        <p:tgtEl>
                                          <p:spTgt spid="2077699"/>
                                        </p:tgtEl>
                                        <p:attrNameLst>
                                          <p:attrName>style.visibility</p:attrName>
                                        </p:attrNameLst>
                                      </p:cBhvr>
                                      <p:to>
                                        <p:strVal val="visible"/>
                                      </p:to>
                                    </p:set>
                                    <p:animEffect transition="in" filter="fade">
                                      <p:cBhvr>
                                        <p:cTn id="10" dur="1000"/>
                                        <p:tgtEl>
                                          <p:spTgt spid="2077699"/>
                                        </p:tgtEl>
                                      </p:cBhvr>
                                    </p:animEffect>
                                    <p:anim calcmode="lin" valueType="num">
                                      <p:cBhvr>
                                        <p:cTn id="11" dur="1000" fill="hold"/>
                                        <p:tgtEl>
                                          <p:spTgt spid="2077699"/>
                                        </p:tgtEl>
                                        <p:attrNameLst>
                                          <p:attrName>ppt_x</p:attrName>
                                        </p:attrNameLst>
                                      </p:cBhvr>
                                      <p:tavLst>
                                        <p:tav tm="0">
                                          <p:val>
                                            <p:strVal val="#ppt_x"/>
                                          </p:val>
                                        </p:tav>
                                        <p:tav tm="100000">
                                          <p:val>
                                            <p:strVal val="#ppt_x"/>
                                          </p:val>
                                        </p:tav>
                                      </p:tavLst>
                                    </p:anim>
                                    <p:anim calcmode="lin" valueType="num">
                                      <p:cBhvr>
                                        <p:cTn id="12" dur="900" decel="100000" fill="hold"/>
                                        <p:tgtEl>
                                          <p:spTgt spid="2077699"/>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2077699"/>
                                        </p:tgtEl>
                                        <p:attrNameLst>
                                          <p:attrName>ppt_y</p:attrName>
                                        </p:attrNameLst>
                                      </p:cBhvr>
                                      <p:tavLst>
                                        <p:tav tm="0">
                                          <p:val>
                                            <p:strVal val="#ppt_y-.03"/>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077700"/>
                                        </p:tgtEl>
                                        <p:attrNameLst>
                                          <p:attrName>style.visibility</p:attrName>
                                        </p:attrNameLst>
                                      </p:cBhvr>
                                      <p:to>
                                        <p:strVal val="visible"/>
                                      </p:to>
                                    </p:set>
                                    <p:animEffect transition="in" filter="fade">
                                      <p:cBhvr>
                                        <p:cTn id="17" dur="1000"/>
                                        <p:tgtEl>
                                          <p:spTgt spid="2077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7699" grpId="0" animBg="1"/>
      <p:bldP spid="2077700" grpId="0"/>
      <p:bldP spid="207770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7" name="Rectangle 2"/>
          <p:cNvSpPr>
            <a:spLocks noGrp="1" noChangeArrowheads="1"/>
          </p:cNvSpPr>
          <p:nvPr>
            <p:ph type="ctrTitle" idx="4294967295"/>
          </p:nvPr>
        </p:nvSpPr>
        <p:spPr bwMode="blackWhite">
          <a:xfrm>
            <a:off x="0" y="2251075"/>
            <a:ext cx="9144000" cy="1498600"/>
          </a:xfrm>
          <a:gradFill rotWithShape="1">
            <a:gsLst>
              <a:gs pos="0">
                <a:srgbClr val="FF6801"/>
              </a:gs>
              <a:gs pos="100000">
                <a:srgbClr val="DC5A01"/>
              </a:gs>
            </a:gsLst>
            <a:lin ang="5400000" scaled="1"/>
          </a:gradFill>
          <a:ln w="12700" cap="flat" algn="ctr">
            <a:solidFill>
              <a:srgbClr val="FF6801"/>
            </a:solidFill>
          </a:ln>
        </p:spPr>
        <p:txBody>
          <a:bodyPr/>
          <a:lstStyle/>
          <a:p>
            <a:pPr algn="ctr" defTabSz="914400" eaLnBrk="1" hangingPunct="1">
              <a:lnSpc>
                <a:spcPct val="95000"/>
              </a:lnSpc>
              <a:spcBef>
                <a:spcPct val="25000"/>
              </a:spcBef>
            </a:pPr>
            <a:r>
              <a:rPr lang="en-US" sz="3600" dirty="0" smtClean="0">
                <a:solidFill>
                  <a:schemeClr val="bg1"/>
                </a:solidFill>
              </a:rPr>
              <a:t/>
            </a:r>
            <a:br>
              <a:rPr lang="en-US" sz="3600" dirty="0" smtClean="0">
                <a:solidFill>
                  <a:schemeClr val="bg1"/>
                </a:solidFill>
              </a:rPr>
            </a:br>
            <a:r>
              <a:rPr lang="en-US" sz="3600" dirty="0" smtClean="0">
                <a:solidFill>
                  <a:schemeClr val="bg1"/>
                </a:solidFill>
              </a:rPr>
              <a:t> Cost of Hurricanes in the U.S.</a:t>
            </a:r>
            <a:r>
              <a:rPr lang="en-US" dirty="0" smtClean="0">
                <a:solidFill>
                  <a:schemeClr val="bg1"/>
                </a:solidFill>
              </a:rPr>
              <a:t/>
            </a:r>
            <a:br>
              <a:rPr lang="en-US" dirty="0" smtClean="0">
                <a:solidFill>
                  <a:schemeClr val="bg1"/>
                </a:solidFill>
              </a:rPr>
            </a:br>
            <a:endParaRPr lang="en-US" dirty="0" smtClean="0">
              <a:solidFill>
                <a:schemeClr val="bg1"/>
              </a:solidFill>
            </a:endParaRPr>
          </a:p>
        </p:txBody>
      </p:sp>
      <p:sp>
        <p:nvSpPr>
          <p:cNvPr id="75778" name="Rectangle 3"/>
          <p:cNvSpPr>
            <a:spLocks noChangeArrowheads="1"/>
          </p:cNvSpPr>
          <p:nvPr/>
        </p:nvSpPr>
        <p:spPr bwMode="auto">
          <a:xfrm>
            <a:off x="0" y="6556375"/>
            <a:ext cx="9144000" cy="301625"/>
          </a:xfrm>
          <a:prstGeom prst="rect">
            <a:avLst/>
          </a:prstGeom>
          <a:solidFill>
            <a:srgbClr val="225A7A"/>
          </a:solidFill>
          <a:ln w="9525">
            <a:noFill/>
            <a:miter lim="800000"/>
            <a:headEnd/>
            <a:tailEnd/>
          </a:ln>
        </p:spPr>
        <p:txBody>
          <a:bodyPr wrap="none" anchor="ctr"/>
          <a:lstStyle/>
          <a:p>
            <a:endParaRPr lang="en-US"/>
          </a:p>
        </p:txBody>
      </p:sp>
      <p:sp>
        <p:nvSpPr>
          <p:cNvPr id="75779" name="Rectangle 4"/>
          <p:cNvSpPr>
            <a:spLocks noChangeArrowheads="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C0AC9D14-BE3F-4D7D-952C-331D7DCA4426}" type="slidenum">
              <a:rPr lang="en-US" sz="900">
                <a:solidFill>
                  <a:schemeClr val="bg1"/>
                </a:solidFill>
              </a:rPr>
              <a:pPr algn="r" eaLnBrk="0" hangingPunct="0">
                <a:lnSpc>
                  <a:spcPct val="85000"/>
                </a:lnSpc>
                <a:spcBef>
                  <a:spcPct val="20000"/>
                </a:spcBef>
              </a:pPr>
              <a:t>4</a:t>
            </a:fld>
            <a:endParaRPr lang="en-US" sz="900">
              <a:solidFill>
                <a:schemeClr val="bg1"/>
              </a:solidFill>
            </a:endParaRPr>
          </a:p>
        </p:txBody>
      </p:sp>
      <p:pic>
        <p:nvPicPr>
          <p:cNvPr id="75780" name="Picture 5"/>
          <p:cNvPicPr>
            <a:picLocks noChangeAspect="1" noChangeArrowheads="1"/>
          </p:cNvPicPr>
          <p:nvPr/>
        </p:nvPicPr>
        <p:blipFill>
          <a:blip r:embed="rId3" cstate="print"/>
          <a:srcRect/>
          <a:stretch>
            <a:fillRect/>
          </a:stretch>
        </p:blipFill>
        <p:spPr bwMode="auto">
          <a:xfrm>
            <a:off x="3051175" y="838200"/>
            <a:ext cx="3032125" cy="838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105"/>
          <p:cNvSpPr>
            <a:spLocks noGrp="1" noChangeArrowheads="1"/>
          </p:cNvSpPr>
          <p:nvPr>
            <p:ph type="dt" sz="quarter" idx="10"/>
          </p:nvPr>
        </p:nvSpPr>
        <p:spPr>
          <a:noFill/>
        </p:spPr>
        <p:txBody>
          <a:bodyPr/>
          <a:lstStyle/>
          <a:p>
            <a:r>
              <a:rPr lang="en-US" smtClean="0"/>
              <a:t>12/01/09 - 9pm</a:t>
            </a:r>
          </a:p>
        </p:txBody>
      </p:sp>
      <p:sp>
        <p:nvSpPr>
          <p:cNvPr id="4100" name="Rectangle 106"/>
          <p:cNvSpPr>
            <a:spLocks noGrp="1" noChangeArrowheads="1"/>
          </p:cNvSpPr>
          <p:nvPr>
            <p:ph type="ftr" sz="quarter" idx="11"/>
          </p:nvPr>
        </p:nvSpPr>
        <p:spPr>
          <a:noFill/>
        </p:spPr>
        <p:txBody>
          <a:bodyPr/>
          <a:lstStyle/>
          <a:p>
            <a:r>
              <a:rPr lang="en-US" smtClean="0"/>
              <a:t>eSlide – P6466 – The Financial Crisis and the Future of the P/C</a:t>
            </a:r>
          </a:p>
        </p:txBody>
      </p:sp>
      <p:sp>
        <p:nvSpPr>
          <p:cNvPr id="4101" name="Rectangle 110"/>
          <p:cNvSpPr>
            <a:spLocks noGrp="1" noChangeArrowheads="1"/>
          </p:cNvSpPr>
          <p:nvPr>
            <p:ph type="sldNum" sz="quarter" idx="12"/>
          </p:nvPr>
        </p:nvSpPr>
        <p:spPr>
          <a:noFill/>
        </p:spPr>
        <p:txBody>
          <a:bodyPr/>
          <a:lstStyle/>
          <a:p>
            <a:fld id="{A859F5DF-090C-45FC-B8BA-0F7F3297F9AE}" type="slidenum">
              <a:rPr lang="en-US" smtClean="0"/>
              <a:pPr/>
              <a:t>5</a:t>
            </a:fld>
            <a:endParaRPr lang="en-US" smtClean="0"/>
          </a:p>
        </p:txBody>
      </p:sp>
      <p:sp>
        <p:nvSpPr>
          <p:cNvPr id="4102" name="Rectangle 2"/>
          <p:cNvSpPr>
            <a:spLocks noGrp="1" noChangeArrowheads="1"/>
          </p:cNvSpPr>
          <p:nvPr>
            <p:ph type="title"/>
          </p:nvPr>
        </p:nvSpPr>
        <p:spPr/>
        <p:txBody>
          <a:bodyPr/>
          <a:lstStyle/>
          <a:p>
            <a:r>
              <a:rPr lang="en-US" smtClean="0"/>
              <a:t>Inflation Adjusted US Insured CAT Losses by Cause of Loss, 1989-2008*</a:t>
            </a:r>
          </a:p>
        </p:txBody>
      </p:sp>
      <p:sp>
        <p:nvSpPr>
          <p:cNvPr id="4103" name="Rectangle 4"/>
          <p:cNvSpPr>
            <a:spLocks noChangeArrowheads="1"/>
          </p:cNvSpPr>
          <p:nvPr/>
        </p:nvSpPr>
        <p:spPr bwMode="auto">
          <a:xfrm>
            <a:off x="0" y="6575425"/>
            <a:ext cx="7569200" cy="282575"/>
          </a:xfrm>
          <a:prstGeom prst="rect">
            <a:avLst/>
          </a:prstGeom>
          <a:noFill/>
          <a:ln w="9525">
            <a:noFill/>
            <a:miter lim="800000"/>
            <a:headEnd/>
            <a:tailEnd/>
          </a:ln>
        </p:spPr>
        <p:txBody>
          <a:bodyPr lIns="365760" tIns="0" rIns="0" bIns="137160" anchor="b">
            <a:spAutoFit/>
          </a:bodyPr>
          <a:lstStyle/>
          <a:p>
            <a:pPr eaLnBrk="0" hangingPunct="0">
              <a:lnSpc>
                <a:spcPct val="85000"/>
              </a:lnSpc>
              <a:spcBef>
                <a:spcPct val="25000"/>
              </a:spcBef>
              <a:buClr>
                <a:schemeClr val="accent2"/>
              </a:buClr>
              <a:buFont typeface="Wingdings" pitchFamily="2" charset="2"/>
              <a:buNone/>
            </a:pPr>
            <a:r>
              <a:rPr lang="en-US" sz="1100"/>
              <a:t>Source: PCS division of ISO.</a:t>
            </a:r>
          </a:p>
        </p:txBody>
      </p:sp>
      <p:sp>
        <p:nvSpPr>
          <p:cNvPr id="2069509" name="Text Box 5"/>
          <p:cNvSpPr txBox="1">
            <a:spLocks noChangeArrowheads="1"/>
          </p:cNvSpPr>
          <p:nvPr/>
        </p:nvSpPr>
        <p:spPr bwMode="blackWhite">
          <a:xfrm>
            <a:off x="1485900" y="5541963"/>
            <a:ext cx="6850063" cy="750887"/>
          </a:xfrm>
          <a:prstGeom prst="rect">
            <a:avLst/>
          </a:prstGeom>
          <a:gradFill rotWithShape="1">
            <a:gsLst>
              <a:gs pos="0">
                <a:srgbClr val="FF6801"/>
              </a:gs>
              <a:gs pos="100000">
                <a:srgbClr val="DC5A01"/>
              </a:gs>
            </a:gsLst>
            <a:lin ang="5400000" scaled="1"/>
          </a:gradFill>
          <a:ln w="12700" algn="ctr">
            <a:solidFill>
              <a:srgbClr val="FF6801"/>
            </a:solidFill>
            <a:miter lim="800000"/>
            <a:headEnd type="none" w="sm" len="sm"/>
            <a:tailEnd type="none" w="sm" len="sm"/>
          </a:ln>
        </p:spPr>
        <p:txBody>
          <a:bodyPr bIns="64008" anchor="ctr"/>
          <a:lstStyle/>
          <a:p>
            <a:pPr algn="ctr">
              <a:lnSpc>
                <a:spcPct val="95000"/>
              </a:lnSpc>
              <a:spcBef>
                <a:spcPct val="25000"/>
              </a:spcBef>
            </a:pPr>
            <a:r>
              <a:rPr lang="en-US" b="1">
                <a:solidFill>
                  <a:srgbClr val="FFFFFF"/>
                </a:solidFill>
              </a:rPr>
              <a:t>Hurricanes Account for Nearly Half of All Insured Catastrophe Losses Over the Past 20 Years</a:t>
            </a:r>
          </a:p>
        </p:txBody>
      </p:sp>
      <p:graphicFrame>
        <p:nvGraphicFramePr>
          <p:cNvPr id="4098" name="Object 6"/>
          <p:cNvGraphicFramePr>
            <a:graphicFrameLocks/>
          </p:cNvGraphicFramePr>
          <p:nvPr/>
        </p:nvGraphicFramePr>
        <p:xfrm>
          <a:off x="1495425" y="1285875"/>
          <a:ext cx="6638925" cy="3800475"/>
        </p:xfrm>
        <a:graphic>
          <a:graphicData uri="http://schemas.openxmlformats.org/presentationml/2006/ole">
            <p:oleObj spid="_x0000_s323586" name="Chart" r:id="rId4" imgW="6915059" imgH="3962355" progId="MSGraph.Chart.8">
              <p:embed followColorScheme="full"/>
            </p:oleObj>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500"/>
                                  </p:stCondLst>
                                  <p:childTnLst>
                                    <p:set>
                                      <p:cBhvr>
                                        <p:cTn id="6" dur="1" fill="hold">
                                          <p:stCondLst>
                                            <p:cond delay="0"/>
                                          </p:stCondLst>
                                        </p:cTn>
                                        <p:tgtEl>
                                          <p:spTgt spid="2069509"/>
                                        </p:tgtEl>
                                        <p:attrNameLst>
                                          <p:attrName>style.visibility</p:attrName>
                                        </p:attrNameLst>
                                      </p:cBhvr>
                                      <p:to>
                                        <p:strVal val="visible"/>
                                      </p:to>
                                    </p:set>
                                    <p:anim calcmode="lin" valueType="num">
                                      <p:cBhvr>
                                        <p:cTn id="7" dur="500" fill="hold"/>
                                        <p:tgtEl>
                                          <p:spTgt spid="2069509"/>
                                        </p:tgtEl>
                                        <p:attrNameLst>
                                          <p:attrName>ppt_w</p:attrName>
                                        </p:attrNameLst>
                                      </p:cBhvr>
                                      <p:tavLst>
                                        <p:tav tm="0">
                                          <p:val>
                                            <p:fltVal val="0"/>
                                          </p:val>
                                        </p:tav>
                                        <p:tav tm="100000">
                                          <p:val>
                                            <p:strVal val="#ppt_w"/>
                                          </p:val>
                                        </p:tav>
                                      </p:tavLst>
                                    </p:anim>
                                    <p:anim calcmode="lin" valueType="num">
                                      <p:cBhvr>
                                        <p:cTn id="8" dur="500" fill="hold"/>
                                        <p:tgtEl>
                                          <p:spTgt spid="206950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9509"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3417" name="Rectangle 105"/>
          <p:cNvSpPr txBox="1">
            <a:spLocks noGrp="1" noChangeArrowheads="1"/>
          </p:cNvSpPr>
          <p:nvPr/>
        </p:nvSpPr>
        <p:spPr bwMode="auto">
          <a:xfrm>
            <a:off x="85725" y="6961188"/>
            <a:ext cx="1352550" cy="115887"/>
          </a:xfrm>
          <a:prstGeom prst="rect">
            <a:avLst/>
          </a:prstGeom>
          <a:noFill/>
          <a:ln w="9525">
            <a:noFill/>
            <a:miter lim="800000"/>
            <a:headEnd/>
            <a:tailEnd/>
          </a:ln>
        </p:spPr>
        <p:txBody>
          <a:bodyPr lIns="0" tIns="0" rIns="0" bIns="0">
            <a:spAutoFit/>
          </a:bodyPr>
          <a:lstStyle/>
          <a:p>
            <a:pPr eaLnBrk="0" hangingPunct="0">
              <a:lnSpc>
                <a:spcPct val="85000"/>
              </a:lnSpc>
              <a:spcBef>
                <a:spcPct val="20000"/>
              </a:spcBef>
            </a:pPr>
            <a:r>
              <a:rPr lang="en-US" sz="900">
                <a:solidFill>
                  <a:schemeClr val="bg1"/>
                </a:solidFill>
              </a:rPr>
              <a:t>12/01/09 - 9pm</a:t>
            </a:r>
          </a:p>
        </p:txBody>
      </p:sp>
      <p:sp>
        <p:nvSpPr>
          <p:cNvPr id="273418" name="Rectangle 106"/>
          <p:cNvSpPr txBox="1">
            <a:spLocks noGrp="1" noChangeArrowheads="1"/>
          </p:cNvSpPr>
          <p:nvPr/>
        </p:nvSpPr>
        <p:spPr bwMode="auto">
          <a:xfrm>
            <a:off x="2695575" y="6961188"/>
            <a:ext cx="3752850" cy="117475"/>
          </a:xfrm>
          <a:prstGeom prst="rect">
            <a:avLst/>
          </a:prstGeom>
          <a:noFill/>
          <a:ln w="9525">
            <a:noFill/>
            <a:miter lim="800000"/>
            <a:headEnd/>
            <a:tailEnd/>
          </a:ln>
        </p:spPr>
        <p:txBody>
          <a:bodyPr lIns="0" tIns="0" rIns="0" bIns="0">
            <a:spAutoFit/>
          </a:bodyPr>
          <a:lstStyle/>
          <a:p>
            <a:pPr algn="ctr" eaLnBrk="0" hangingPunct="0">
              <a:lnSpc>
                <a:spcPct val="85000"/>
              </a:lnSpc>
              <a:spcBef>
                <a:spcPct val="20000"/>
              </a:spcBef>
            </a:pPr>
            <a:r>
              <a:rPr lang="en-US" sz="900">
                <a:solidFill>
                  <a:schemeClr val="bg1"/>
                </a:solidFill>
              </a:rPr>
              <a:t>eSlide – P6466 – The Financial Crisis and the Future of the P/C</a:t>
            </a:r>
          </a:p>
        </p:txBody>
      </p:sp>
      <p:sp>
        <p:nvSpPr>
          <p:cNvPr id="273419" name="Rectangle 110"/>
          <p:cNvSpPr txBox="1">
            <a:spLocks noGrp="1" noChangeArrowheads="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72289B44-3E28-4465-80BF-DF24B34344DC}" type="slidenum">
              <a:rPr lang="en-US" sz="900"/>
              <a:pPr algn="r" eaLnBrk="0" hangingPunct="0">
                <a:lnSpc>
                  <a:spcPct val="85000"/>
                </a:lnSpc>
                <a:spcBef>
                  <a:spcPct val="20000"/>
                </a:spcBef>
              </a:pPr>
              <a:t>6</a:t>
            </a:fld>
            <a:endParaRPr lang="en-US" sz="900"/>
          </a:p>
        </p:txBody>
      </p:sp>
      <p:sp>
        <p:nvSpPr>
          <p:cNvPr id="273420" name="Rectangle 2"/>
          <p:cNvSpPr>
            <a:spLocks noGrp="1" noChangeArrowheads="1"/>
          </p:cNvSpPr>
          <p:nvPr>
            <p:ph type="title" idx="4294967295"/>
          </p:nvPr>
        </p:nvSpPr>
        <p:spPr>
          <a:xfrm>
            <a:off x="0" y="90488"/>
            <a:ext cx="7400925" cy="860425"/>
          </a:xfrm>
        </p:spPr>
        <p:txBody>
          <a:bodyPr/>
          <a:lstStyle/>
          <a:p>
            <a:r>
              <a:rPr lang="en-US" smtClean="0"/>
              <a:t>Top 12 Most Costly Disasters</a:t>
            </a:r>
            <a:br>
              <a:rPr lang="en-US" smtClean="0"/>
            </a:br>
            <a:r>
              <a:rPr lang="en-US" smtClean="0"/>
              <a:t>in US History</a:t>
            </a:r>
          </a:p>
        </p:txBody>
      </p:sp>
      <p:sp>
        <p:nvSpPr>
          <p:cNvPr id="273421" name="Rectangle 3"/>
          <p:cNvSpPr>
            <a:spLocks noChangeArrowheads="1"/>
          </p:cNvSpPr>
          <p:nvPr/>
        </p:nvSpPr>
        <p:spPr bwMode="black">
          <a:xfrm>
            <a:off x="347663" y="1266825"/>
            <a:ext cx="8534400" cy="220663"/>
          </a:xfrm>
          <a:prstGeom prst="rect">
            <a:avLst/>
          </a:prstGeom>
          <a:noFill/>
          <a:ln w="9525" algn="ctr">
            <a:noFill/>
            <a:miter lim="800000"/>
            <a:headEnd/>
            <a:tailEnd/>
          </a:ln>
        </p:spPr>
        <p:txBody>
          <a:bodyPr lIns="0" tIns="0" rIns="0" bIns="0">
            <a:spAutoFit/>
          </a:bodyPr>
          <a:lstStyle/>
          <a:p>
            <a:pPr defTabSz="114300" eaLnBrk="0" hangingPunct="0">
              <a:lnSpc>
                <a:spcPct val="90000"/>
              </a:lnSpc>
              <a:spcBef>
                <a:spcPct val="20000"/>
              </a:spcBef>
            </a:pPr>
            <a:r>
              <a:rPr lang="en-US" sz="1600" b="1">
                <a:solidFill>
                  <a:srgbClr val="225A7A"/>
                </a:solidFill>
              </a:rPr>
              <a:t>(Insured Losses, 2009, $ Billions)</a:t>
            </a:r>
          </a:p>
        </p:txBody>
      </p:sp>
      <p:sp>
        <p:nvSpPr>
          <p:cNvPr id="273422" name="Rectangle 4"/>
          <p:cNvSpPr>
            <a:spLocks noChangeArrowheads="1"/>
          </p:cNvSpPr>
          <p:nvPr/>
        </p:nvSpPr>
        <p:spPr bwMode="auto">
          <a:xfrm>
            <a:off x="0" y="6392863"/>
            <a:ext cx="7569200" cy="465137"/>
          </a:xfrm>
          <a:prstGeom prst="rect">
            <a:avLst/>
          </a:prstGeom>
          <a:noFill/>
          <a:ln w="9525">
            <a:noFill/>
            <a:miter lim="800000"/>
            <a:headEnd/>
            <a:tailEnd/>
          </a:ln>
        </p:spPr>
        <p:txBody>
          <a:bodyPr lIns="365760" tIns="0" rIns="0" bIns="137160" anchor="b">
            <a:spAutoFit/>
          </a:bodyPr>
          <a:lstStyle/>
          <a:p>
            <a:pPr eaLnBrk="0" hangingPunct="0">
              <a:lnSpc>
                <a:spcPct val="85000"/>
              </a:lnSpc>
              <a:spcBef>
                <a:spcPct val="25000"/>
              </a:spcBef>
              <a:buClr>
                <a:schemeClr val="accent2"/>
              </a:buClr>
              <a:buFont typeface="Wingdings" pitchFamily="2" charset="2"/>
              <a:buNone/>
            </a:pPr>
            <a:endParaRPr lang="en-US" sz="1100"/>
          </a:p>
          <a:p>
            <a:pPr eaLnBrk="0" hangingPunct="0">
              <a:lnSpc>
                <a:spcPct val="85000"/>
              </a:lnSpc>
              <a:spcBef>
                <a:spcPct val="25000"/>
              </a:spcBef>
              <a:buClr>
                <a:schemeClr val="accent2"/>
              </a:buClr>
              <a:buFont typeface="Wingdings" pitchFamily="2" charset="2"/>
              <a:buNone/>
            </a:pPr>
            <a:r>
              <a:rPr lang="en-US" sz="1100"/>
              <a:t>Source: PCS; Insurance Information Institute inflation adjustments.</a:t>
            </a:r>
          </a:p>
        </p:txBody>
      </p:sp>
      <p:graphicFrame>
        <p:nvGraphicFramePr>
          <p:cNvPr id="273416" name="Object 5"/>
          <p:cNvGraphicFramePr>
            <a:graphicFrameLocks noChangeAspect="1"/>
          </p:cNvGraphicFramePr>
          <p:nvPr/>
        </p:nvGraphicFramePr>
        <p:xfrm>
          <a:off x="304800" y="1727200"/>
          <a:ext cx="8447088" cy="3294063"/>
        </p:xfrm>
        <a:graphic>
          <a:graphicData uri="http://schemas.openxmlformats.org/presentationml/2006/ole">
            <p:oleObj spid="_x0000_s273416" name="Chart" r:id="rId4" imgW="8524809" imgH="3324232" progId="MSGraph.Chart.8">
              <p:embed followColorScheme="full"/>
            </p:oleObj>
          </a:graphicData>
        </a:graphic>
      </p:graphicFrame>
      <p:sp>
        <p:nvSpPr>
          <p:cNvPr id="2067462" name="Text Box 5"/>
          <p:cNvSpPr txBox="1">
            <a:spLocks noChangeArrowheads="1"/>
          </p:cNvSpPr>
          <p:nvPr/>
        </p:nvSpPr>
        <p:spPr bwMode="blackWhite">
          <a:xfrm>
            <a:off x="1014413" y="5154613"/>
            <a:ext cx="7115175" cy="1100137"/>
          </a:xfrm>
          <a:prstGeom prst="rect">
            <a:avLst/>
          </a:prstGeom>
          <a:gradFill rotWithShape="1">
            <a:gsLst>
              <a:gs pos="0">
                <a:srgbClr val="FF6801"/>
              </a:gs>
              <a:gs pos="100000">
                <a:srgbClr val="DC5A01"/>
              </a:gs>
            </a:gsLst>
            <a:lin ang="5400000" scaled="1"/>
          </a:gradFill>
          <a:ln w="12700" algn="ctr">
            <a:solidFill>
              <a:srgbClr val="FF6801"/>
            </a:solidFill>
            <a:miter lim="800000"/>
            <a:headEnd type="none" w="sm" len="sm"/>
            <a:tailEnd type="none" w="sm" len="sm"/>
          </a:ln>
        </p:spPr>
        <p:txBody>
          <a:bodyPr bIns="64008" anchor="ctr"/>
          <a:lstStyle/>
          <a:p>
            <a:pPr algn="ctr">
              <a:lnSpc>
                <a:spcPct val="95000"/>
              </a:lnSpc>
              <a:spcBef>
                <a:spcPct val="25000"/>
              </a:spcBef>
            </a:pPr>
            <a:r>
              <a:rPr lang="en-US" b="1" dirty="0">
                <a:solidFill>
                  <a:srgbClr val="FFFFFF"/>
                </a:solidFill>
              </a:rPr>
              <a:t>Eight of the 12 most expensive disasters in U.S. history </a:t>
            </a:r>
            <a:br>
              <a:rPr lang="en-US" b="1" dirty="0">
                <a:solidFill>
                  <a:srgbClr val="FFFFFF"/>
                </a:solidFill>
              </a:rPr>
            </a:br>
            <a:r>
              <a:rPr lang="en-US" b="1" dirty="0">
                <a:solidFill>
                  <a:srgbClr val="FFFFFF"/>
                </a:solidFill>
              </a:rPr>
              <a:t>have occurred since 2004</a:t>
            </a:r>
            <a:r>
              <a:rPr lang="en-US" b="1" dirty="0" smtClean="0">
                <a:solidFill>
                  <a:srgbClr val="FFFFFF"/>
                </a:solidFill>
              </a:rPr>
              <a:t>; 10 of the top 12 were hurricanes </a:t>
            </a:r>
            <a:r>
              <a:rPr lang="en-US" b="1" dirty="0">
                <a:solidFill>
                  <a:srgbClr val="FFFFFF"/>
                </a:solidFill>
              </a:rPr>
              <a:t/>
            </a:r>
            <a:br>
              <a:rPr lang="en-US" b="1" dirty="0">
                <a:solidFill>
                  <a:srgbClr val="FFFFFF"/>
                </a:solidFill>
              </a:rPr>
            </a:br>
            <a:r>
              <a:rPr lang="en-US" b="1" i="1" dirty="0">
                <a:solidFill>
                  <a:srgbClr val="FFFFFF"/>
                </a:solidFill>
              </a:rPr>
              <a:t>Eight of the top 12 disasters affected Florida</a:t>
            </a:r>
          </a:p>
        </p:txBody>
      </p:sp>
      <p:sp>
        <p:nvSpPr>
          <p:cNvPr id="2067463" name="AutoShape 7"/>
          <p:cNvSpPr>
            <a:spLocks noChangeArrowheads="1"/>
          </p:cNvSpPr>
          <p:nvPr/>
        </p:nvSpPr>
        <p:spPr bwMode="blackWhite">
          <a:xfrm>
            <a:off x="1885950" y="1708150"/>
            <a:ext cx="4732338" cy="901700"/>
          </a:xfrm>
          <a:prstGeom prst="wedgeRectCallout">
            <a:avLst>
              <a:gd name="adj1" fmla="val 81159"/>
              <a:gd name="adj2" fmla="val 23852"/>
            </a:avLst>
          </a:prstGeom>
          <a:gradFill rotWithShape="1">
            <a:gsLst>
              <a:gs pos="0">
                <a:schemeClr val="tx2"/>
              </a:gs>
              <a:gs pos="100000">
                <a:schemeClr val="tx2">
                  <a:gamma/>
                  <a:shade val="66275"/>
                  <a:invGamma/>
                </a:schemeClr>
              </a:gs>
            </a:gsLst>
            <a:lin ang="5400000" scaled="1"/>
          </a:gradFill>
          <a:ln w="28575" algn="ctr">
            <a:solidFill>
              <a:schemeClr val="bg1"/>
            </a:solidFill>
            <a:miter lim="800000"/>
            <a:headEnd/>
            <a:tailEnd/>
          </a:ln>
          <a:effectLst/>
        </p:spPr>
        <p:txBody>
          <a:bodyPr tIns="91440" bIns="91440" anchor="ctr"/>
          <a:lstStyle/>
          <a:p>
            <a:pPr algn="ctr" eaLnBrk="0" hangingPunct="0">
              <a:lnSpc>
                <a:spcPct val="90000"/>
              </a:lnSpc>
              <a:spcBef>
                <a:spcPct val="50000"/>
              </a:spcBef>
              <a:buClr>
                <a:schemeClr val="bg1"/>
              </a:buClr>
              <a:buFont typeface="Wingdings" pitchFamily="2" charset="2"/>
              <a:buNone/>
              <a:defRPr/>
            </a:pPr>
            <a:r>
              <a:rPr lang="en-US" b="1" dirty="0">
                <a:solidFill>
                  <a:schemeClr val="bg1"/>
                </a:solidFill>
              </a:rPr>
              <a:t>Hurricane Katrina remains, by far, the most expensive insurance event in U.S. and world history</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700"/>
                                  </p:stCondLst>
                                  <p:childTnLst>
                                    <p:set>
                                      <p:cBhvr>
                                        <p:cTn id="6" dur="1" fill="hold">
                                          <p:stCondLst>
                                            <p:cond delay="0"/>
                                          </p:stCondLst>
                                        </p:cTn>
                                        <p:tgtEl>
                                          <p:spTgt spid="2067463"/>
                                        </p:tgtEl>
                                        <p:attrNameLst>
                                          <p:attrName>style.visibility</p:attrName>
                                        </p:attrNameLst>
                                      </p:cBhvr>
                                      <p:to>
                                        <p:strVal val="visible"/>
                                      </p:to>
                                    </p:set>
                                    <p:animEffect transition="in" filter="wipe(down)">
                                      <p:cBhvr>
                                        <p:cTn id="7" dur="500"/>
                                        <p:tgtEl>
                                          <p:spTgt spid="2067463"/>
                                        </p:tgtEl>
                                      </p:cBhvr>
                                    </p:animEffect>
                                  </p:childTnLst>
                                </p:cTn>
                              </p:par>
                            </p:childTnLst>
                          </p:cTn>
                        </p:par>
                        <p:par>
                          <p:cTn id="8" fill="hold">
                            <p:stCondLst>
                              <p:cond delay="1200"/>
                            </p:stCondLst>
                            <p:childTnLst>
                              <p:par>
                                <p:cTn id="9" presetID="23" presetClass="entr" presetSubtype="16" fill="hold" grpId="0" nodeType="afterEffect">
                                  <p:stCondLst>
                                    <p:cond delay="700"/>
                                  </p:stCondLst>
                                  <p:childTnLst>
                                    <p:set>
                                      <p:cBhvr>
                                        <p:cTn id="10" dur="1" fill="hold">
                                          <p:stCondLst>
                                            <p:cond delay="0"/>
                                          </p:stCondLst>
                                        </p:cTn>
                                        <p:tgtEl>
                                          <p:spTgt spid="2067462"/>
                                        </p:tgtEl>
                                        <p:attrNameLst>
                                          <p:attrName>style.visibility</p:attrName>
                                        </p:attrNameLst>
                                      </p:cBhvr>
                                      <p:to>
                                        <p:strVal val="visible"/>
                                      </p:to>
                                    </p:set>
                                    <p:anim calcmode="lin" valueType="num">
                                      <p:cBhvr>
                                        <p:cTn id="11" dur="500" fill="hold"/>
                                        <p:tgtEl>
                                          <p:spTgt spid="2067462"/>
                                        </p:tgtEl>
                                        <p:attrNameLst>
                                          <p:attrName>ppt_w</p:attrName>
                                        </p:attrNameLst>
                                      </p:cBhvr>
                                      <p:tavLst>
                                        <p:tav tm="0">
                                          <p:val>
                                            <p:fltVal val="0"/>
                                          </p:val>
                                        </p:tav>
                                        <p:tav tm="100000">
                                          <p:val>
                                            <p:strVal val="#ppt_w"/>
                                          </p:val>
                                        </p:tav>
                                      </p:tavLst>
                                    </p:anim>
                                    <p:anim calcmode="lin" valueType="num">
                                      <p:cBhvr>
                                        <p:cTn id="12" dur="500" fill="hold"/>
                                        <p:tgtEl>
                                          <p:spTgt spid="206746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7462" grpId="0" animBg="1"/>
      <p:bldP spid="2067463"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7513" name="Rectangle 105"/>
          <p:cNvSpPr txBox="1">
            <a:spLocks noGrp="1" noChangeArrowheads="1"/>
          </p:cNvSpPr>
          <p:nvPr/>
        </p:nvSpPr>
        <p:spPr bwMode="auto">
          <a:xfrm>
            <a:off x="85725" y="6961188"/>
            <a:ext cx="1352550" cy="115887"/>
          </a:xfrm>
          <a:prstGeom prst="rect">
            <a:avLst/>
          </a:prstGeom>
          <a:noFill/>
          <a:ln w="9525">
            <a:noFill/>
            <a:miter lim="800000"/>
            <a:headEnd/>
            <a:tailEnd/>
          </a:ln>
        </p:spPr>
        <p:txBody>
          <a:bodyPr lIns="0" tIns="0" rIns="0" bIns="0">
            <a:spAutoFit/>
          </a:bodyPr>
          <a:lstStyle/>
          <a:p>
            <a:pPr eaLnBrk="0" hangingPunct="0">
              <a:lnSpc>
                <a:spcPct val="85000"/>
              </a:lnSpc>
              <a:spcBef>
                <a:spcPct val="20000"/>
              </a:spcBef>
            </a:pPr>
            <a:r>
              <a:rPr lang="en-US" sz="900">
                <a:solidFill>
                  <a:schemeClr val="bg1"/>
                </a:solidFill>
              </a:rPr>
              <a:t>12/01/09 - 9pm</a:t>
            </a:r>
          </a:p>
        </p:txBody>
      </p:sp>
      <p:sp>
        <p:nvSpPr>
          <p:cNvPr id="277514" name="Rectangle 106"/>
          <p:cNvSpPr txBox="1">
            <a:spLocks noGrp="1" noChangeArrowheads="1"/>
          </p:cNvSpPr>
          <p:nvPr/>
        </p:nvSpPr>
        <p:spPr bwMode="auto">
          <a:xfrm>
            <a:off x="2695575" y="6961188"/>
            <a:ext cx="3752850" cy="117475"/>
          </a:xfrm>
          <a:prstGeom prst="rect">
            <a:avLst/>
          </a:prstGeom>
          <a:noFill/>
          <a:ln w="9525">
            <a:noFill/>
            <a:miter lim="800000"/>
            <a:headEnd/>
            <a:tailEnd/>
          </a:ln>
        </p:spPr>
        <p:txBody>
          <a:bodyPr lIns="0" tIns="0" rIns="0" bIns="0">
            <a:spAutoFit/>
          </a:bodyPr>
          <a:lstStyle/>
          <a:p>
            <a:pPr algn="ctr" eaLnBrk="0" hangingPunct="0">
              <a:lnSpc>
                <a:spcPct val="85000"/>
              </a:lnSpc>
              <a:spcBef>
                <a:spcPct val="20000"/>
              </a:spcBef>
            </a:pPr>
            <a:r>
              <a:rPr lang="en-US" sz="900">
                <a:solidFill>
                  <a:schemeClr val="bg1"/>
                </a:solidFill>
              </a:rPr>
              <a:t>eSlide – P6466 – The Financial Crisis and the Future of the P/C</a:t>
            </a:r>
          </a:p>
        </p:txBody>
      </p:sp>
      <p:sp>
        <p:nvSpPr>
          <p:cNvPr id="277515" name="Rectangle 110"/>
          <p:cNvSpPr txBox="1">
            <a:spLocks noGrp="1" noChangeArrowheads="1"/>
          </p:cNvSpPr>
          <p:nvPr/>
        </p:nvSpPr>
        <p:spPr bwMode="auto">
          <a:xfrm>
            <a:off x="8601075" y="6656388"/>
            <a:ext cx="447675" cy="115887"/>
          </a:xfrm>
          <a:prstGeom prst="rect">
            <a:avLst/>
          </a:prstGeom>
          <a:noFill/>
          <a:ln w="9525">
            <a:noFill/>
            <a:miter lim="800000"/>
            <a:headEnd/>
            <a:tailEnd/>
          </a:ln>
        </p:spPr>
        <p:txBody>
          <a:bodyPr lIns="0" tIns="0" rIns="0" bIns="0">
            <a:spAutoFit/>
          </a:bodyPr>
          <a:lstStyle/>
          <a:p>
            <a:pPr algn="r" eaLnBrk="0" hangingPunct="0">
              <a:lnSpc>
                <a:spcPct val="85000"/>
              </a:lnSpc>
              <a:spcBef>
                <a:spcPct val="20000"/>
              </a:spcBef>
            </a:pPr>
            <a:fld id="{A10DB9B2-8675-4E72-812E-5AC1B5B6A7BA}" type="slidenum">
              <a:rPr lang="en-US" sz="900"/>
              <a:pPr algn="r" eaLnBrk="0" hangingPunct="0">
                <a:lnSpc>
                  <a:spcPct val="85000"/>
                </a:lnSpc>
                <a:spcBef>
                  <a:spcPct val="20000"/>
                </a:spcBef>
              </a:pPr>
              <a:t>7</a:t>
            </a:fld>
            <a:endParaRPr lang="en-US" sz="900"/>
          </a:p>
        </p:txBody>
      </p:sp>
      <p:sp>
        <p:nvSpPr>
          <p:cNvPr id="277516" name="Rectangle 10"/>
          <p:cNvSpPr>
            <a:spLocks noGrp="1" noChangeArrowheads="1"/>
          </p:cNvSpPr>
          <p:nvPr>
            <p:ph type="title" idx="4294967295"/>
          </p:nvPr>
        </p:nvSpPr>
        <p:spPr>
          <a:xfrm>
            <a:off x="0" y="90488"/>
            <a:ext cx="7400925" cy="860425"/>
          </a:xfrm>
        </p:spPr>
        <p:txBody>
          <a:bodyPr/>
          <a:lstStyle/>
          <a:p>
            <a:r>
              <a:rPr lang="en-US" smtClean="0"/>
              <a:t>Total Value of Insured Coastal Exposure</a:t>
            </a:r>
          </a:p>
        </p:txBody>
      </p:sp>
      <p:sp>
        <p:nvSpPr>
          <p:cNvPr id="277517" name="Rectangle 3"/>
          <p:cNvSpPr>
            <a:spLocks noChangeArrowheads="1"/>
          </p:cNvSpPr>
          <p:nvPr/>
        </p:nvSpPr>
        <p:spPr bwMode="black">
          <a:xfrm>
            <a:off x="347663" y="1266825"/>
            <a:ext cx="8534400" cy="220663"/>
          </a:xfrm>
          <a:prstGeom prst="rect">
            <a:avLst/>
          </a:prstGeom>
          <a:noFill/>
          <a:ln w="9525" algn="ctr">
            <a:noFill/>
            <a:miter lim="800000"/>
            <a:headEnd/>
            <a:tailEnd/>
          </a:ln>
        </p:spPr>
        <p:txBody>
          <a:bodyPr lIns="0" tIns="0" rIns="0" bIns="0">
            <a:spAutoFit/>
          </a:bodyPr>
          <a:lstStyle/>
          <a:p>
            <a:pPr defTabSz="114300" eaLnBrk="0" hangingPunct="0">
              <a:lnSpc>
                <a:spcPct val="90000"/>
              </a:lnSpc>
              <a:spcBef>
                <a:spcPct val="20000"/>
              </a:spcBef>
            </a:pPr>
            <a:r>
              <a:rPr lang="en-US" sz="1600" b="1">
                <a:solidFill>
                  <a:srgbClr val="225A7A"/>
                </a:solidFill>
              </a:rPr>
              <a:t>(2007, $ Billions)</a:t>
            </a:r>
          </a:p>
        </p:txBody>
      </p:sp>
      <p:sp>
        <p:nvSpPr>
          <p:cNvPr id="277518" name="Rectangle 4"/>
          <p:cNvSpPr>
            <a:spLocks noChangeArrowheads="1"/>
          </p:cNvSpPr>
          <p:nvPr/>
        </p:nvSpPr>
        <p:spPr bwMode="auto">
          <a:xfrm>
            <a:off x="0" y="6578600"/>
            <a:ext cx="7569200" cy="279400"/>
          </a:xfrm>
          <a:prstGeom prst="rect">
            <a:avLst/>
          </a:prstGeom>
          <a:noFill/>
          <a:ln w="9525">
            <a:noFill/>
            <a:miter lim="800000"/>
            <a:headEnd/>
            <a:tailEnd/>
          </a:ln>
        </p:spPr>
        <p:txBody>
          <a:bodyPr lIns="365760" tIns="0" rIns="0" bIns="137160" anchor="b">
            <a:spAutoFit/>
          </a:bodyPr>
          <a:lstStyle/>
          <a:p>
            <a:pPr eaLnBrk="0" hangingPunct="0">
              <a:lnSpc>
                <a:spcPct val="85000"/>
              </a:lnSpc>
              <a:spcBef>
                <a:spcPct val="25000"/>
              </a:spcBef>
              <a:buClr>
                <a:schemeClr val="accent2"/>
              </a:buClr>
              <a:buFont typeface="Wingdings" pitchFamily="2" charset="2"/>
              <a:buNone/>
            </a:pPr>
            <a:r>
              <a:rPr lang="en-US" sz="1100"/>
              <a:t>Source: AIR Worldwide</a:t>
            </a:r>
          </a:p>
        </p:txBody>
      </p:sp>
      <p:graphicFrame>
        <p:nvGraphicFramePr>
          <p:cNvPr id="277512" name="Object 5"/>
          <p:cNvGraphicFramePr>
            <a:graphicFrameLocks noChangeAspect="1"/>
          </p:cNvGraphicFramePr>
          <p:nvPr/>
        </p:nvGraphicFramePr>
        <p:xfrm>
          <a:off x="265113" y="1554163"/>
          <a:ext cx="8447087" cy="4789487"/>
        </p:xfrm>
        <a:graphic>
          <a:graphicData uri="http://schemas.openxmlformats.org/presentationml/2006/ole">
            <p:oleObj spid="_x0000_s277512" name="Chart" r:id="rId4" imgW="8534535" imgH="4848277" progId="MSGraph.Chart.8">
              <p:embed followColorScheme="full"/>
            </p:oleObj>
          </a:graphicData>
        </a:graphic>
      </p:graphicFrame>
      <p:sp>
        <p:nvSpPr>
          <p:cNvPr id="2073607" name="Text Box 5"/>
          <p:cNvSpPr txBox="1">
            <a:spLocks noChangeArrowheads="1"/>
          </p:cNvSpPr>
          <p:nvPr/>
        </p:nvSpPr>
        <p:spPr bwMode="blackWhite">
          <a:xfrm>
            <a:off x="3171825" y="3876675"/>
            <a:ext cx="5378450" cy="1119188"/>
          </a:xfrm>
          <a:prstGeom prst="rect">
            <a:avLst/>
          </a:prstGeom>
          <a:gradFill rotWithShape="1">
            <a:gsLst>
              <a:gs pos="0">
                <a:srgbClr val="FF6801"/>
              </a:gs>
              <a:gs pos="100000">
                <a:srgbClr val="DC5A01"/>
              </a:gs>
            </a:gsLst>
            <a:lin ang="5400000" scaled="1"/>
          </a:gradFill>
          <a:ln w="12700" algn="ctr">
            <a:solidFill>
              <a:srgbClr val="FF6801"/>
            </a:solidFill>
            <a:miter lim="800000"/>
            <a:headEnd type="none" w="sm" len="sm"/>
            <a:tailEnd type="none" w="sm" len="sm"/>
          </a:ln>
        </p:spPr>
        <p:txBody>
          <a:bodyPr lIns="45720" rIns="45720" anchor="ctr"/>
          <a:lstStyle/>
          <a:p>
            <a:pPr algn="ctr">
              <a:lnSpc>
                <a:spcPct val="95000"/>
              </a:lnSpc>
              <a:spcBef>
                <a:spcPct val="25000"/>
              </a:spcBef>
            </a:pPr>
            <a:r>
              <a:rPr lang="en-US" sz="1600" b="1">
                <a:solidFill>
                  <a:srgbClr val="FFFFFF"/>
                </a:solidFill>
              </a:rPr>
              <a:t>In 2007, Florida still ranked as the #1 most </a:t>
            </a:r>
            <a:br>
              <a:rPr lang="en-US" sz="1600" b="1">
                <a:solidFill>
                  <a:srgbClr val="FFFFFF"/>
                </a:solidFill>
              </a:rPr>
            </a:br>
            <a:r>
              <a:rPr lang="en-US" sz="1600" b="1">
                <a:solidFill>
                  <a:srgbClr val="FFFFFF"/>
                </a:solidFill>
              </a:rPr>
              <a:t>exposed state to hurricane loss, with </a:t>
            </a:r>
            <a:br>
              <a:rPr lang="en-US" sz="1600" b="1">
                <a:solidFill>
                  <a:srgbClr val="FFFFFF"/>
                </a:solidFill>
              </a:rPr>
            </a:br>
            <a:r>
              <a:rPr lang="en-US" sz="1600" b="1">
                <a:solidFill>
                  <a:srgbClr val="FFFFFF"/>
                </a:solidFill>
              </a:rPr>
              <a:t>$2.459 trillion exposure, but Texas is very exposed too, and ranked #3 with $895B </a:t>
            </a:r>
            <a:br>
              <a:rPr lang="en-US" sz="1600" b="1">
                <a:solidFill>
                  <a:srgbClr val="FFFFFF"/>
                </a:solidFill>
              </a:rPr>
            </a:br>
            <a:r>
              <a:rPr lang="en-US" sz="1600" b="1">
                <a:solidFill>
                  <a:srgbClr val="FFFFFF"/>
                </a:solidFill>
              </a:rPr>
              <a:t>in insured coastal exposure</a:t>
            </a:r>
          </a:p>
        </p:txBody>
      </p:sp>
      <p:sp>
        <p:nvSpPr>
          <p:cNvPr id="2073608" name="Text Box 5"/>
          <p:cNvSpPr txBox="1">
            <a:spLocks noChangeArrowheads="1"/>
          </p:cNvSpPr>
          <p:nvPr/>
        </p:nvSpPr>
        <p:spPr bwMode="blackWhite">
          <a:xfrm>
            <a:off x="3171825" y="5118100"/>
            <a:ext cx="5378450" cy="669925"/>
          </a:xfrm>
          <a:prstGeom prst="rect">
            <a:avLst/>
          </a:prstGeom>
          <a:gradFill rotWithShape="1">
            <a:gsLst>
              <a:gs pos="0">
                <a:srgbClr val="FF6801"/>
              </a:gs>
              <a:gs pos="100000">
                <a:srgbClr val="DC5A01"/>
              </a:gs>
            </a:gsLst>
            <a:lin ang="5400000" scaled="1"/>
          </a:gradFill>
          <a:ln w="12700" algn="ctr">
            <a:solidFill>
              <a:srgbClr val="FF6801"/>
            </a:solidFill>
            <a:miter lim="800000"/>
            <a:headEnd type="none" w="sm" len="sm"/>
            <a:tailEnd type="none" w="sm" len="sm"/>
          </a:ln>
        </p:spPr>
        <p:txBody>
          <a:bodyPr lIns="45720" rIns="45720" anchor="ctr"/>
          <a:lstStyle/>
          <a:p>
            <a:pPr algn="ctr">
              <a:lnSpc>
                <a:spcPct val="95000"/>
              </a:lnSpc>
              <a:spcBef>
                <a:spcPct val="25000"/>
              </a:spcBef>
            </a:pPr>
            <a:r>
              <a:rPr lang="en-US" sz="1600" b="1">
                <a:solidFill>
                  <a:srgbClr val="FFFFFF"/>
                </a:solidFill>
              </a:rPr>
              <a:t>The insured value of all coastal property was $8.9 trillion in 2007, up 24% from $7.2 trillion in 2004 </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700"/>
                                  </p:stCondLst>
                                  <p:childTnLst>
                                    <p:set>
                                      <p:cBhvr>
                                        <p:cTn id="6" dur="1" fill="hold">
                                          <p:stCondLst>
                                            <p:cond delay="0"/>
                                          </p:stCondLst>
                                        </p:cTn>
                                        <p:tgtEl>
                                          <p:spTgt spid="2073607"/>
                                        </p:tgtEl>
                                        <p:attrNameLst>
                                          <p:attrName>style.visibility</p:attrName>
                                        </p:attrNameLst>
                                      </p:cBhvr>
                                      <p:to>
                                        <p:strVal val="visible"/>
                                      </p:to>
                                    </p:set>
                                    <p:anim calcmode="lin" valueType="num">
                                      <p:cBhvr>
                                        <p:cTn id="7" dur="500" fill="hold"/>
                                        <p:tgtEl>
                                          <p:spTgt spid="2073607"/>
                                        </p:tgtEl>
                                        <p:attrNameLst>
                                          <p:attrName>ppt_w</p:attrName>
                                        </p:attrNameLst>
                                      </p:cBhvr>
                                      <p:tavLst>
                                        <p:tav tm="0">
                                          <p:val>
                                            <p:fltVal val="0"/>
                                          </p:val>
                                        </p:tav>
                                        <p:tav tm="100000">
                                          <p:val>
                                            <p:strVal val="#ppt_w"/>
                                          </p:val>
                                        </p:tav>
                                      </p:tavLst>
                                    </p:anim>
                                    <p:anim calcmode="lin" valueType="num">
                                      <p:cBhvr>
                                        <p:cTn id="8" dur="500" fill="hold"/>
                                        <p:tgtEl>
                                          <p:spTgt spid="2073607"/>
                                        </p:tgtEl>
                                        <p:attrNameLst>
                                          <p:attrName>ppt_h</p:attrName>
                                        </p:attrNameLst>
                                      </p:cBhvr>
                                      <p:tavLst>
                                        <p:tav tm="0">
                                          <p:val>
                                            <p:fltVal val="0"/>
                                          </p:val>
                                        </p:tav>
                                        <p:tav tm="100000">
                                          <p:val>
                                            <p:strVal val="#ppt_h"/>
                                          </p:val>
                                        </p:tav>
                                      </p:tavLst>
                                    </p:anim>
                                  </p:childTnLst>
                                </p:cTn>
                              </p:par>
                            </p:childTnLst>
                          </p:cTn>
                        </p:par>
                        <p:par>
                          <p:cTn id="9" fill="hold">
                            <p:stCondLst>
                              <p:cond delay="1200"/>
                            </p:stCondLst>
                            <p:childTnLst>
                              <p:par>
                                <p:cTn id="10" presetID="23" presetClass="entr" presetSubtype="16" fill="hold" grpId="0" nodeType="afterEffect">
                                  <p:stCondLst>
                                    <p:cond delay="700"/>
                                  </p:stCondLst>
                                  <p:childTnLst>
                                    <p:set>
                                      <p:cBhvr>
                                        <p:cTn id="11" dur="1" fill="hold">
                                          <p:stCondLst>
                                            <p:cond delay="0"/>
                                          </p:stCondLst>
                                        </p:cTn>
                                        <p:tgtEl>
                                          <p:spTgt spid="2073608"/>
                                        </p:tgtEl>
                                        <p:attrNameLst>
                                          <p:attrName>style.visibility</p:attrName>
                                        </p:attrNameLst>
                                      </p:cBhvr>
                                      <p:to>
                                        <p:strVal val="visible"/>
                                      </p:to>
                                    </p:set>
                                    <p:anim calcmode="lin" valueType="num">
                                      <p:cBhvr>
                                        <p:cTn id="12" dur="500" fill="hold"/>
                                        <p:tgtEl>
                                          <p:spTgt spid="2073608"/>
                                        </p:tgtEl>
                                        <p:attrNameLst>
                                          <p:attrName>ppt_w</p:attrName>
                                        </p:attrNameLst>
                                      </p:cBhvr>
                                      <p:tavLst>
                                        <p:tav tm="0">
                                          <p:val>
                                            <p:fltVal val="0"/>
                                          </p:val>
                                        </p:tav>
                                        <p:tav tm="100000">
                                          <p:val>
                                            <p:strVal val="#ppt_w"/>
                                          </p:val>
                                        </p:tav>
                                      </p:tavLst>
                                    </p:anim>
                                    <p:anim calcmode="lin" valueType="num">
                                      <p:cBhvr>
                                        <p:cTn id="13" dur="500" fill="hold"/>
                                        <p:tgtEl>
                                          <p:spTgt spid="207360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3607" grpId="0" animBg="1"/>
      <p:bldP spid="207360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105"/>
          <p:cNvSpPr>
            <a:spLocks noGrp="1" noChangeArrowheads="1"/>
          </p:cNvSpPr>
          <p:nvPr>
            <p:ph type="dt" sz="quarter" idx="10"/>
          </p:nvPr>
        </p:nvSpPr>
        <p:spPr>
          <a:noFill/>
        </p:spPr>
        <p:txBody>
          <a:bodyPr/>
          <a:lstStyle/>
          <a:p>
            <a:r>
              <a:rPr lang="en-US" smtClean="0"/>
              <a:t>12/01/09 - 9pm</a:t>
            </a:r>
          </a:p>
        </p:txBody>
      </p:sp>
      <p:sp>
        <p:nvSpPr>
          <p:cNvPr id="7172" name="Rectangle 106"/>
          <p:cNvSpPr>
            <a:spLocks noGrp="1" noChangeArrowheads="1"/>
          </p:cNvSpPr>
          <p:nvPr>
            <p:ph type="ftr" sz="quarter" idx="11"/>
          </p:nvPr>
        </p:nvSpPr>
        <p:spPr>
          <a:noFill/>
        </p:spPr>
        <p:txBody>
          <a:bodyPr/>
          <a:lstStyle/>
          <a:p>
            <a:r>
              <a:rPr lang="en-US" smtClean="0"/>
              <a:t>eSlide – P6466 – The Financial Crisis and the Future of the P/C</a:t>
            </a:r>
          </a:p>
        </p:txBody>
      </p:sp>
      <p:sp>
        <p:nvSpPr>
          <p:cNvPr id="7173" name="Rectangle 110"/>
          <p:cNvSpPr>
            <a:spLocks noGrp="1" noChangeArrowheads="1"/>
          </p:cNvSpPr>
          <p:nvPr>
            <p:ph type="sldNum" sz="quarter" idx="12"/>
          </p:nvPr>
        </p:nvSpPr>
        <p:spPr>
          <a:noFill/>
        </p:spPr>
        <p:txBody>
          <a:bodyPr/>
          <a:lstStyle/>
          <a:p>
            <a:fld id="{E398EADC-EC07-4BC9-998B-836087D6989F}" type="slidenum">
              <a:rPr lang="en-US" smtClean="0"/>
              <a:pPr/>
              <a:t>8</a:t>
            </a:fld>
            <a:endParaRPr lang="en-US" smtClean="0"/>
          </a:p>
        </p:txBody>
      </p:sp>
      <p:sp>
        <p:nvSpPr>
          <p:cNvPr id="7174" name="Rectangle 2"/>
          <p:cNvSpPr>
            <a:spLocks noGrp="1" noChangeArrowheads="1"/>
          </p:cNvSpPr>
          <p:nvPr>
            <p:ph type="title"/>
          </p:nvPr>
        </p:nvSpPr>
        <p:spPr/>
        <p:txBody>
          <a:bodyPr/>
          <a:lstStyle/>
          <a:p>
            <a:r>
              <a:rPr lang="en-US" smtClean="0"/>
              <a:t>US Residual Market Exposure to Loss</a:t>
            </a:r>
          </a:p>
        </p:txBody>
      </p:sp>
      <p:graphicFrame>
        <p:nvGraphicFramePr>
          <p:cNvPr id="7170" name="Object 4"/>
          <p:cNvGraphicFramePr>
            <a:graphicFrameLocks noChangeAspect="1"/>
          </p:cNvGraphicFramePr>
          <p:nvPr/>
        </p:nvGraphicFramePr>
        <p:xfrm>
          <a:off x="304800" y="1727200"/>
          <a:ext cx="8447088" cy="3730625"/>
        </p:xfrm>
        <a:graphic>
          <a:graphicData uri="http://schemas.openxmlformats.org/presentationml/2006/ole">
            <p:oleObj spid="_x0000_s324610" name="Chart" r:id="rId4" imgW="8524809" imgH="3762334" progId="MSGraph.Chart.8">
              <p:embed followColorScheme="full"/>
            </p:oleObj>
          </a:graphicData>
        </a:graphic>
      </p:graphicFrame>
      <p:sp>
        <p:nvSpPr>
          <p:cNvPr id="7175" name="Rectangle 5"/>
          <p:cNvSpPr>
            <a:spLocks noChangeArrowheads="1"/>
          </p:cNvSpPr>
          <p:nvPr/>
        </p:nvSpPr>
        <p:spPr bwMode="auto">
          <a:xfrm>
            <a:off x="0" y="6578600"/>
            <a:ext cx="7569200" cy="279400"/>
          </a:xfrm>
          <a:prstGeom prst="rect">
            <a:avLst/>
          </a:prstGeom>
          <a:noFill/>
          <a:ln w="9525">
            <a:noFill/>
            <a:miter lim="800000"/>
            <a:headEnd/>
            <a:tailEnd/>
          </a:ln>
        </p:spPr>
        <p:txBody>
          <a:bodyPr lIns="365760" tIns="0" rIns="0" bIns="137160" anchor="b">
            <a:spAutoFit/>
          </a:bodyPr>
          <a:lstStyle/>
          <a:p>
            <a:pPr eaLnBrk="0" hangingPunct="0">
              <a:lnSpc>
                <a:spcPct val="85000"/>
              </a:lnSpc>
              <a:spcBef>
                <a:spcPct val="25000"/>
              </a:spcBef>
              <a:buClr>
                <a:schemeClr val="accent2"/>
              </a:buClr>
              <a:buFont typeface="Wingdings" pitchFamily="2" charset="2"/>
              <a:buNone/>
            </a:pPr>
            <a:r>
              <a:rPr lang="en-US" sz="1100"/>
              <a:t>Source: PIPSO; Insurance Information Institute</a:t>
            </a:r>
          </a:p>
        </p:txBody>
      </p:sp>
      <p:sp>
        <p:nvSpPr>
          <p:cNvPr id="2075654" name="AutoShape 6"/>
          <p:cNvSpPr>
            <a:spLocks noChangeArrowheads="1"/>
          </p:cNvSpPr>
          <p:nvPr/>
        </p:nvSpPr>
        <p:spPr bwMode="blackWhite">
          <a:xfrm>
            <a:off x="1395413" y="2757488"/>
            <a:ext cx="1930400" cy="720725"/>
          </a:xfrm>
          <a:prstGeom prst="wedgeRectCallout">
            <a:avLst>
              <a:gd name="adj1" fmla="val -11759"/>
              <a:gd name="adj2" fmla="val 116958"/>
            </a:avLst>
          </a:prstGeom>
          <a:gradFill rotWithShape="1">
            <a:gsLst>
              <a:gs pos="0">
                <a:schemeClr val="accent1"/>
              </a:gs>
              <a:gs pos="100000">
                <a:schemeClr val="accent1">
                  <a:gamma/>
                  <a:shade val="66275"/>
                  <a:invGamma/>
                </a:schemeClr>
              </a:gs>
            </a:gsLst>
            <a:lin ang="5400000" scaled="1"/>
          </a:gradFill>
          <a:ln w="28575" algn="ctr">
            <a:solidFill>
              <a:schemeClr val="bg1"/>
            </a:solidFill>
            <a:miter lim="800000"/>
            <a:headEnd/>
            <a:tailEnd/>
          </a:ln>
          <a:effectLst/>
        </p:spPr>
        <p:txBody>
          <a:bodyPr tIns="91440" bIns="91440" anchor="ctr"/>
          <a:lstStyle/>
          <a:p>
            <a:pPr algn="ctr" eaLnBrk="0" hangingPunct="0">
              <a:lnSpc>
                <a:spcPct val="90000"/>
              </a:lnSpc>
              <a:spcBef>
                <a:spcPct val="50000"/>
              </a:spcBef>
              <a:buClr>
                <a:schemeClr val="bg1"/>
              </a:buClr>
              <a:buFont typeface="Wingdings" pitchFamily="2" charset="2"/>
              <a:buNone/>
              <a:defRPr/>
            </a:pPr>
            <a:r>
              <a:rPr lang="en-US" sz="1600" b="1">
                <a:solidFill>
                  <a:schemeClr val="bg1"/>
                </a:solidFill>
              </a:rPr>
              <a:t>Hurricane Andrew</a:t>
            </a:r>
          </a:p>
        </p:txBody>
      </p:sp>
      <p:sp>
        <p:nvSpPr>
          <p:cNvPr id="2075655" name="AutoShape 7"/>
          <p:cNvSpPr>
            <a:spLocks noChangeArrowheads="1"/>
          </p:cNvSpPr>
          <p:nvPr/>
        </p:nvSpPr>
        <p:spPr bwMode="blackWhite">
          <a:xfrm>
            <a:off x="4313238" y="2071688"/>
            <a:ext cx="1930400" cy="720725"/>
          </a:xfrm>
          <a:prstGeom prst="wedgeRectCallout">
            <a:avLst>
              <a:gd name="adj1" fmla="val 42597"/>
              <a:gd name="adj2" fmla="val 110352"/>
            </a:avLst>
          </a:prstGeom>
          <a:gradFill rotWithShape="1">
            <a:gsLst>
              <a:gs pos="0">
                <a:schemeClr val="accent1"/>
              </a:gs>
              <a:gs pos="100000">
                <a:schemeClr val="accent1">
                  <a:gamma/>
                  <a:shade val="66275"/>
                  <a:invGamma/>
                </a:schemeClr>
              </a:gs>
            </a:gsLst>
            <a:lin ang="5400000" scaled="1"/>
          </a:gradFill>
          <a:ln w="28575" algn="ctr">
            <a:solidFill>
              <a:schemeClr val="bg1"/>
            </a:solidFill>
            <a:miter lim="800000"/>
            <a:headEnd/>
            <a:tailEnd/>
          </a:ln>
          <a:effectLst/>
        </p:spPr>
        <p:txBody>
          <a:bodyPr tIns="91440" bIns="91440" anchor="ctr"/>
          <a:lstStyle/>
          <a:p>
            <a:pPr algn="ctr" eaLnBrk="0" hangingPunct="0">
              <a:lnSpc>
                <a:spcPct val="90000"/>
              </a:lnSpc>
              <a:spcBef>
                <a:spcPct val="50000"/>
              </a:spcBef>
              <a:buClr>
                <a:schemeClr val="bg1"/>
              </a:buClr>
              <a:buFont typeface="Wingdings" pitchFamily="2" charset="2"/>
              <a:buNone/>
              <a:defRPr/>
            </a:pPr>
            <a:r>
              <a:rPr lang="en-US" sz="1600" b="1">
                <a:solidFill>
                  <a:schemeClr val="bg1"/>
                </a:solidFill>
              </a:rPr>
              <a:t>4 Florida Hurricanes</a:t>
            </a:r>
          </a:p>
        </p:txBody>
      </p:sp>
      <p:sp>
        <p:nvSpPr>
          <p:cNvPr id="2075656" name="AutoShape 8"/>
          <p:cNvSpPr>
            <a:spLocks noChangeArrowheads="1"/>
          </p:cNvSpPr>
          <p:nvPr/>
        </p:nvSpPr>
        <p:spPr bwMode="blackWhite">
          <a:xfrm>
            <a:off x="5953125" y="1169988"/>
            <a:ext cx="1930400" cy="720725"/>
          </a:xfrm>
          <a:prstGeom prst="wedgeRectCallout">
            <a:avLst>
              <a:gd name="adj1" fmla="val -10116"/>
              <a:gd name="adj2" fmla="val 137005"/>
            </a:avLst>
          </a:prstGeom>
          <a:gradFill rotWithShape="1">
            <a:gsLst>
              <a:gs pos="0">
                <a:schemeClr val="accent1"/>
              </a:gs>
              <a:gs pos="100000">
                <a:schemeClr val="accent1">
                  <a:gamma/>
                  <a:shade val="66275"/>
                  <a:invGamma/>
                </a:schemeClr>
              </a:gs>
            </a:gsLst>
            <a:lin ang="5400000" scaled="1"/>
          </a:gradFill>
          <a:ln w="28575" algn="ctr">
            <a:solidFill>
              <a:schemeClr val="bg1"/>
            </a:solidFill>
            <a:miter lim="800000"/>
            <a:headEnd/>
            <a:tailEnd/>
          </a:ln>
          <a:effectLst/>
        </p:spPr>
        <p:txBody>
          <a:bodyPr tIns="91440" bIns="91440" anchor="ctr"/>
          <a:lstStyle/>
          <a:p>
            <a:pPr algn="ctr" eaLnBrk="0" hangingPunct="0">
              <a:lnSpc>
                <a:spcPct val="90000"/>
              </a:lnSpc>
              <a:spcBef>
                <a:spcPct val="50000"/>
              </a:spcBef>
              <a:buClr>
                <a:schemeClr val="bg1"/>
              </a:buClr>
              <a:buFont typeface="Wingdings" pitchFamily="2" charset="2"/>
              <a:buNone/>
              <a:defRPr/>
            </a:pPr>
            <a:r>
              <a:rPr lang="en-US" sz="1600" b="1">
                <a:solidFill>
                  <a:schemeClr val="bg1"/>
                </a:solidFill>
              </a:rPr>
              <a:t>Katrina, Rita, and Wilma</a:t>
            </a:r>
          </a:p>
        </p:txBody>
      </p:sp>
      <p:sp>
        <p:nvSpPr>
          <p:cNvPr id="2075657" name="Rectangle 9"/>
          <p:cNvSpPr>
            <a:spLocks noChangeArrowheads="1"/>
          </p:cNvSpPr>
          <p:nvPr/>
        </p:nvSpPr>
        <p:spPr bwMode="blackWhite">
          <a:xfrm>
            <a:off x="403225" y="5491163"/>
            <a:ext cx="8335963" cy="866775"/>
          </a:xfrm>
          <a:prstGeom prst="rect">
            <a:avLst/>
          </a:prstGeom>
          <a:gradFill rotWithShape="1">
            <a:gsLst>
              <a:gs pos="0">
                <a:srgbClr val="FF6801"/>
              </a:gs>
              <a:gs pos="100000">
                <a:srgbClr val="DC5A01"/>
              </a:gs>
            </a:gsLst>
            <a:lin ang="5400000" scaled="1"/>
          </a:gradFill>
          <a:ln w="12700" algn="ctr">
            <a:solidFill>
              <a:srgbClr val="FF6801"/>
            </a:solidFill>
            <a:miter lim="800000"/>
            <a:headEnd/>
            <a:tailEnd/>
          </a:ln>
        </p:spPr>
        <p:txBody>
          <a:bodyPr bIns="64008" anchor="ctr"/>
          <a:lstStyle/>
          <a:p>
            <a:pPr algn="ctr">
              <a:lnSpc>
                <a:spcPct val="95000"/>
              </a:lnSpc>
              <a:spcBef>
                <a:spcPct val="25000"/>
              </a:spcBef>
            </a:pPr>
            <a:r>
              <a:rPr lang="en-US" b="1">
                <a:solidFill>
                  <a:srgbClr val="FFFFFF"/>
                </a:solidFill>
              </a:rPr>
              <a:t>In the 19-year Period Between 1990 and 2008, Total Exposure to Loss in the Residual Market (FAIR &amp; Beach/Windstorm) Plans Has Surged from $54.7B in 1990 to $696.4B in 2008</a:t>
            </a:r>
          </a:p>
        </p:txBody>
      </p:sp>
      <p:sp>
        <p:nvSpPr>
          <p:cNvPr id="7180" name="Rectangle 11"/>
          <p:cNvSpPr>
            <a:spLocks noChangeArrowheads="1"/>
          </p:cNvSpPr>
          <p:nvPr/>
        </p:nvSpPr>
        <p:spPr bwMode="black">
          <a:xfrm>
            <a:off x="347663" y="1266825"/>
            <a:ext cx="8534400" cy="220663"/>
          </a:xfrm>
          <a:prstGeom prst="rect">
            <a:avLst/>
          </a:prstGeom>
          <a:noFill/>
          <a:ln w="9525" algn="ctr">
            <a:noFill/>
            <a:miter lim="800000"/>
            <a:headEnd/>
            <a:tailEnd/>
          </a:ln>
        </p:spPr>
        <p:txBody>
          <a:bodyPr lIns="0" tIns="0" rIns="0" bIns="0">
            <a:spAutoFit/>
          </a:bodyPr>
          <a:lstStyle/>
          <a:p>
            <a:pPr defTabSz="114300" eaLnBrk="0" hangingPunct="0">
              <a:lnSpc>
                <a:spcPct val="90000"/>
              </a:lnSpc>
              <a:spcBef>
                <a:spcPct val="20000"/>
              </a:spcBef>
            </a:pPr>
            <a:r>
              <a:rPr lang="en-US" sz="1600" b="1">
                <a:solidFill>
                  <a:srgbClr val="225A7A"/>
                </a:solidFill>
              </a:rPr>
              <a:t>($ Billions)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700"/>
                                  </p:stCondLst>
                                  <p:childTnLst>
                                    <p:set>
                                      <p:cBhvr>
                                        <p:cTn id="6" dur="1" fill="hold">
                                          <p:stCondLst>
                                            <p:cond delay="0"/>
                                          </p:stCondLst>
                                        </p:cTn>
                                        <p:tgtEl>
                                          <p:spTgt spid="2075654"/>
                                        </p:tgtEl>
                                        <p:attrNameLst>
                                          <p:attrName>style.visibility</p:attrName>
                                        </p:attrNameLst>
                                      </p:cBhvr>
                                      <p:to>
                                        <p:strVal val="visible"/>
                                      </p:to>
                                    </p:set>
                                    <p:animEffect transition="in" filter="wipe(down)">
                                      <p:cBhvr>
                                        <p:cTn id="7" dur="500"/>
                                        <p:tgtEl>
                                          <p:spTgt spid="2075654"/>
                                        </p:tgtEl>
                                      </p:cBhvr>
                                    </p:animEffect>
                                  </p:childTnLst>
                                </p:cTn>
                              </p:par>
                            </p:childTnLst>
                          </p:cTn>
                        </p:par>
                        <p:par>
                          <p:cTn id="8" fill="hold">
                            <p:stCondLst>
                              <p:cond delay="1200"/>
                            </p:stCondLst>
                            <p:childTnLst>
                              <p:par>
                                <p:cTn id="9" presetID="22" presetClass="entr" presetSubtype="4" fill="hold" grpId="0" nodeType="afterEffect">
                                  <p:stCondLst>
                                    <p:cond delay="700"/>
                                  </p:stCondLst>
                                  <p:childTnLst>
                                    <p:set>
                                      <p:cBhvr>
                                        <p:cTn id="10" dur="1" fill="hold">
                                          <p:stCondLst>
                                            <p:cond delay="0"/>
                                          </p:stCondLst>
                                        </p:cTn>
                                        <p:tgtEl>
                                          <p:spTgt spid="2075655"/>
                                        </p:tgtEl>
                                        <p:attrNameLst>
                                          <p:attrName>style.visibility</p:attrName>
                                        </p:attrNameLst>
                                      </p:cBhvr>
                                      <p:to>
                                        <p:strVal val="visible"/>
                                      </p:to>
                                    </p:set>
                                    <p:animEffect transition="in" filter="wipe(down)">
                                      <p:cBhvr>
                                        <p:cTn id="11" dur="500"/>
                                        <p:tgtEl>
                                          <p:spTgt spid="2075655"/>
                                        </p:tgtEl>
                                      </p:cBhvr>
                                    </p:animEffect>
                                  </p:childTnLst>
                                </p:cTn>
                              </p:par>
                            </p:childTnLst>
                          </p:cTn>
                        </p:par>
                        <p:par>
                          <p:cTn id="12" fill="hold">
                            <p:stCondLst>
                              <p:cond delay="2400"/>
                            </p:stCondLst>
                            <p:childTnLst>
                              <p:par>
                                <p:cTn id="13" presetID="22" presetClass="entr" presetSubtype="4" fill="hold" grpId="0" nodeType="afterEffect">
                                  <p:stCondLst>
                                    <p:cond delay="700"/>
                                  </p:stCondLst>
                                  <p:childTnLst>
                                    <p:set>
                                      <p:cBhvr>
                                        <p:cTn id="14" dur="1" fill="hold">
                                          <p:stCondLst>
                                            <p:cond delay="0"/>
                                          </p:stCondLst>
                                        </p:cTn>
                                        <p:tgtEl>
                                          <p:spTgt spid="2075656"/>
                                        </p:tgtEl>
                                        <p:attrNameLst>
                                          <p:attrName>style.visibility</p:attrName>
                                        </p:attrNameLst>
                                      </p:cBhvr>
                                      <p:to>
                                        <p:strVal val="visible"/>
                                      </p:to>
                                    </p:set>
                                    <p:animEffect transition="in" filter="wipe(down)">
                                      <p:cBhvr>
                                        <p:cTn id="15" dur="500"/>
                                        <p:tgtEl>
                                          <p:spTgt spid="2075656"/>
                                        </p:tgtEl>
                                      </p:cBhvr>
                                    </p:animEffect>
                                  </p:childTnLst>
                                </p:cTn>
                              </p:par>
                            </p:childTnLst>
                          </p:cTn>
                        </p:par>
                        <p:par>
                          <p:cTn id="16" fill="hold">
                            <p:stCondLst>
                              <p:cond delay="3600"/>
                            </p:stCondLst>
                            <p:childTnLst>
                              <p:par>
                                <p:cTn id="17" presetID="23" presetClass="entr" presetSubtype="16" fill="hold" grpId="0" nodeType="afterEffect">
                                  <p:stCondLst>
                                    <p:cond delay="500"/>
                                  </p:stCondLst>
                                  <p:childTnLst>
                                    <p:set>
                                      <p:cBhvr>
                                        <p:cTn id="18" dur="1" fill="hold">
                                          <p:stCondLst>
                                            <p:cond delay="0"/>
                                          </p:stCondLst>
                                        </p:cTn>
                                        <p:tgtEl>
                                          <p:spTgt spid="2075657"/>
                                        </p:tgtEl>
                                        <p:attrNameLst>
                                          <p:attrName>style.visibility</p:attrName>
                                        </p:attrNameLst>
                                      </p:cBhvr>
                                      <p:to>
                                        <p:strVal val="visible"/>
                                      </p:to>
                                    </p:set>
                                    <p:anim calcmode="lin" valueType="num">
                                      <p:cBhvr>
                                        <p:cTn id="19" dur="500" fill="hold"/>
                                        <p:tgtEl>
                                          <p:spTgt spid="2075657"/>
                                        </p:tgtEl>
                                        <p:attrNameLst>
                                          <p:attrName>ppt_w</p:attrName>
                                        </p:attrNameLst>
                                      </p:cBhvr>
                                      <p:tavLst>
                                        <p:tav tm="0">
                                          <p:val>
                                            <p:fltVal val="0"/>
                                          </p:val>
                                        </p:tav>
                                        <p:tav tm="100000">
                                          <p:val>
                                            <p:strVal val="#ppt_w"/>
                                          </p:val>
                                        </p:tav>
                                      </p:tavLst>
                                    </p:anim>
                                    <p:anim calcmode="lin" valueType="num">
                                      <p:cBhvr>
                                        <p:cTn id="20" dur="500" fill="hold"/>
                                        <p:tgtEl>
                                          <p:spTgt spid="207565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5654" grpId="0" animBg="1"/>
      <p:bldP spid="2075655" grpId="0" animBg="1"/>
      <p:bldP spid="2075656" grpId="0" animBg="1"/>
      <p:bldP spid="207565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 Hurricane Facts and Statistics</a:t>
            </a:r>
            <a:endParaRPr lang="en-US" dirty="0"/>
          </a:p>
        </p:txBody>
      </p:sp>
      <p:sp>
        <p:nvSpPr>
          <p:cNvPr id="7" name="Text Placeholder 6"/>
          <p:cNvSpPr>
            <a:spLocks noGrp="1"/>
          </p:cNvSpPr>
          <p:nvPr>
            <p:ph type="body" idx="1"/>
          </p:nvPr>
        </p:nvSpPr>
        <p:spPr>
          <a:xfrm>
            <a:off x="495300" y="1348353"/>
            <a:ext cx="8153400" cy="4952435"/>
          </a:xfrm>
        </p:spPr>
        <p:txBody>
          <a:bodyPr/>
          <a:lstStyle/>
          <a:p>
            <a:r>
              <a:rPr lang="en-US" dirty="0" smtClean="0"/>
              <a:t>The Atlantic Coast, the Gulf of Mexico and the Hawaiian Islands are home to the U.S. counties most vulnerable to hurricanes. These counties account for nearly two-thirds of the nation’s coastline population, according to the U.S. Bureau of the Census</a:t>
            </a:r>
          </a:p>
          <a:p>
            <a:r>
              <a:rPr lang="en-US" dirty="0" smtClean="0"/>
              <a:t>Of the 11 most hurricane-prone counties, five are in Louisiana, three are in Florida and two are in North Carolina. </a:t>
            </a:r>
          </a:p>
          <a:p>
            <a:r>
              <a:rPr lang="en-US" dirty="0" smtClean="0"/>
              <a:t>75.7 percent of the Florida population resides in coastal counties, compared with 32.3 percent in Louisiana,  9.9. percent in North Carolina and 47.7 percent for the total United States. </a:t>
            </a:r>
          </a:p>
          <a:p>
            <a:endParaRPr lang="en-US" dirty="0"/>
          </a:p>
        </p:txBody>
      </p:sp>
      <p:sp>
        <p:nvSpPr>
          <p:cNvPr id="2" name="Date Placeholder 1"/>
          <p:cNvSpPr>
            <a:spLocks noGrp="1"/>
          </p:cNvSpPr>
          <p:nvPr>
            <p:ph type="dt" sz="half" idx="10"/>
          </p:nvPr>
        </p:nvSpPr>
        <p:spPr/>
        <p:txBody>
          <a:bodyPr/>
          <a:lstStyle/>
          <a:p>
            <a:pPr>
              <a:defRPr/>
            </a:pPr>
            <a:r>
              <a:rPr lang="en-US" smtClean="0"/>
              <a:t>12/01/09 - 9pm</a:t>
            </a:r>
            <a:endParaRPr lang="en-US"/>
          </a:p>
        </p:txBody>
      </p:sp>
      <p:sp>
        <p:nvSpPr>
          <p:cNvPr id="3" name="Footer Placeholder 2"/>
          <p:cNvSpPr>
            <a:spLocks noGrp="1"/>
          </p:cNvSpPr>
          <p:nvPr>
            <p:ph type="ftr" sz="quarter" idx="11"/>
          </p:nvPr>
        </p:nvSpPr>
        <p:spPr/>
        <p:txBody>
          <a:bodyPr/>
          <a:lstStyle/>
          <a:p>
            <a:pPr>
              <a:defRPr/>
            </a:pPr>
            <a:r>
              <a:rPr lang="en-US" smtClean="0"/>
              <a:t>eSlide – P6466 – The Financial Crisis and the Future of the P/C</a:t>
            </a:r>
            <a:endParaRPr lang="en-US"/>
          </a:p>
        </p:txBody>
      </p:sp>
      <p:sp>
        <p:nvSpPr>
          <p:cNvPr id="4" name="Slide Number Placeholder 3"/>
          <p:cNvSpPr>
            <a:spLocks noGrp="1"/>
          </p:cNvSpPr>
          <p:nvPr>
            <p:ph type="sldNum" sz="quarter" idx="12"/>
          </p:nvPr>
        </p:nvSpPr>
        <p:spPr/>
        <p:txBody>
          <a:bodyPr/>
          <a:lstStyle/>
          <a:p>
            <a:pPr>
              <a:defRPr/>
            </a:pPr>
            <a:fld id="{0D7DCCF2-D065-42C7-B3E4-128C8D949DFD}" type="slidenum">
              <a:rPr lang="en-US" smtClean="0"/>
              <a:pPr>
                <a:defRPr/>
              </a:pPr>
              <a:t>9</a:t>
            </a:fld>
            <a:endParaRPr lang="en-US"/>
          </a:p>
        </p:txBody>
      </p:sp>
    </p:spTree>
  </p:cSld>
  <p:clrMapOvr>
    <a:masterClrMapping/>
  </p:clrMapOvr>
</p:sld>
</file>

<file path=ppt/theme/theme1.xml><?xml version="1.0" encoding="utf-8"?>
<a:theme xmlns:a="http://schemas.openxmlformats.org/drawingml/2006/main" name="1_Default Design">
  <a:themeElements>
    <a:clrScheme name="">
      <a:dk1>
        <a:srgbClr val="000000"/>
      </a:dk1>
      <a:lt1>
        <a:srgbClr val="FFFFFF"/>
      </a:lt1>
      <a:dk2>
        <a:srgbClr val="EEC100"/>
      </a:dk2>
      <a:lt2>
        <a:srgbClr val="6FCAEF"/>
      </a:lt2>
      <a:accent1>
        <a:srgbClr val="225A7A"/>
      </a:accent1>
      <a:accent2>
        <a:srgbClr val="FF6801"/>
      </a:accent2>
      <a:accent3>
        <a:srgbClr val="FFFFFF"/>
      </a:accent3>
      <a:accent4>
        <a:srgbClr val="000000"/>
      </a:accent4>
      <a:accent5>
        <a:srgbClr val="ABB5BE"/>
      </a:accent5>
      <a:accent6>
        <a:srgbClr val="E75E01"/>
      </a:accent6>
      <a:hlink>
        <a:srgbClr val="339966"/>
      </a:hlink>
      <a:folHlink>
        <a:srgbClr val="A50021"/>
      </a:folHlink>
    </a:clrScheme>
    <a:fontScheme name="Aspect">
      <a:majorFont>
        <a:latin typeface="Verdana"/>
        <a:ea typeface=""/>
        <a:cs typeface=""/>
        <a:font script="Jpan" typeface="ＭＳ ゴシック"/>
        <a:font script="Hang" typeface="굴림"/>
        <a:font script="Hans" typeface="黑体"/>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宋体"/>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txDef>
      <a:spPr>
        <a:noFill/>
      </a:spPr>
      <a:bodyPr wrap="square" rtlCol="0">
        <a:spAutoFit/>
      </a:bodyPr>
      <a:lstStyle>
        <a:defPPr>
          <a:defRPr dirty="0"/>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336699"/>
        </a:dk2>
        <a:lt2>
          <a:srgbClr val="808080"/>
        </a:lt2>
        <a:accent1>
          <a:srgbClr val="0A2E4E"/>
        </a:accent1>
        <a:accent2>
          <a:srgbClr val="99CC00"/>
        </a:accent2>
        <a:accent3>
          <a:srgbClr val="FFFFFF"/>
        </a:accent3>
        <a:accent4>
          <a:srgbClr val="000000"/>
        </a:accent4>
        <a:accent5>
          <a:srgbClr val="AAADB2"/>
        </a:accent5>
        <a:accent6>
          <a:srgbClr val="8AB900"/>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2376BD"/>
        </a:dk2>
        <a:lt2>
          <a:srgbClr val="808080"/>
        </a:lt2>
        <a:accent1>
          <a:srgbClr val="0A2E4E"/>
        </a:accent1>
        <a:accent2>
          <a:srgbClr val="99CC00"/>
        </a:accent2>
        <a:accent3>
          <a:srgbClr val="FFFFFF"/>
        </a:accent3>
        <a:accent4>
          <a:srgbClr val="000000"/>
        </a:accent4>
        <a:accent5>
          <a:srgbClr val="AAADB2"/>
        </a:accent5>
        <a:accent6>
          <a:srgbClr val="8AB900"/>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1067B5"/>
        </a:dk2>
        <a:lt2>
          <a:srgbClr val="808080"/>
        </a:lt2>
        <a:accent1>
          <a:srgbClr val="0A2E4E"/>
        </a:accent1>
        <a:accent2>
          <a:srgbClr val="99CC00"/>
        </a:accent2>
        <a:accent3>
          <a:srgbClr val="FFFFFF"/>
        </a:accent3>
        <a:accent4>
          <a:srgbClr val="000000"/>
        </a:accent4>
        <a:accent5>
          <a:srgbClr val="AAADB2"/>
        </a:accent5>
        <a:accent6>
          <a:srgbClr val="8AB900"/>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1067B5"/>
        </a:dk2>
        <a:lt2>
          <a:srgbClr val="808080"/>
        </a:lt2>
        <a:accent1>
          <a:srgbClr val="0A2E4E"/>
        </a:accent1>
        <a:accent2>
          <a:srgbClr val="99CC00"/>
        </a:accent2>
        <a:accent3>
          <a:srgbClr val="FFFFFF"/>
        </a:accent3>
        <a:accent4>
          <a:srgbClr val="000000"/>
        </a:accent4>
        <a:accent5>
          <a:srgbClr val="AAADB2"/>
        </a:accent5>
        <a:accent6>
          <a:srgbClr val="8AB900"/>
        </a:accent6>
        <a:hlink>
          <a:srgbClr val="66CCFF"/>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7DC3"/>
      </a:dk2>
      <a:lt2>
        <a:srgbClr val="808080"/>
      </a:lt2>
      <a:accent1>
        <a:srgbClr val="0A2E4E"/>
      </a:accent1>
      <a:accent2>
        <a:srgbClr val="99CC00"/>
      </a:accent2>
      <a:accent3>
        <a:srgbClr val="FFFFFF"/>
      </a:accent3>
      <a:accent4>
        <a:srgbClr val="000000"/>
      </a:accent4>
      <a:accent5>
        <a:srgbClr val="AAADB2"/>
      </a:accent5>
      <a:accent6>
        <a:srgbClr val="8AB900"/>
      </a:accent6>
      <a:hlink>
        <a:srgbClr val="007DC3"/>
      </a:hlink>
      <a:folHlink>
        <a:srgbClr val="FF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11387</TotalTime>
  <Words>1871</Words>
  <Application>Microsoft Office PowerPoint</Application>
  <PresentationFormat>On-screen Show (4:3)</PresentationFormat>
  <Paragraphs>212</Paragraphs>
  <Slides>36</Slides>
  <Notes>18</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1_Default Design</vt:lpstr>
      <vt:lpstr>Chart</vt:lpstr>
      <vt:lpstr>  HURRICANE SCIENCE AND EDUCATION SYMPOSIUM  “Living with Hurricanes: Hazards, Impact, Preparation and Mitigation”  </vt:lpstr>
      <vt:lpstr>Presentation Outline</vt:lpstr>
      <vt:lpstr>What is the Mission of the I.I.I.?</vt:lpstr>
      <vt:lpstr>  Cost of Hurricanes in the U.S. </vt:lpstr>
      <vt:lpstr>Inflation Adjusted US Insured CAT Losses by Cause of Loss, 1989-2008*</vt:lpstr>
      <vt:lpstr>Top 12 Most Costly Disasters in US History</vt:lpstr>
      <vt:lpstr>Total Value of Insured Coastal Exposure</vt:lpstr>
      <vt:lpstr>US Residual Market Exposure to Loss</vt:lpstr>
      <vt:lpstr> Hurricane Facts and Statistics</vt:lpstr>
      <vt:lpstr>  Preparing for Hurricanes </vt:lpstr>
      <vt:lpstr>Hurricanes are Covered</vt:lpstr>
      <vt:lpstr>Four ways to prepare for a hurricane</vt:lpstr>
      <vt:lpstr>1.  Review your insurance before you need to file an insurance claim</vt:lpstr>
      <vt:lpstr>2. Conduct a home inventory </vt:lpstr>
      <vt:lpstr>3.Take steps to make your home disaster resident</vt:lpstr>
      <vt:lpstr>4. Have an Evacuation Plan</vt:lpstr>
      <vt:lpstr> Current Level of Preparedness </vt:lpstr>
      <vt:lpstr>Consumer Poll: I.I.I. Pulse Survey</vt:lpstr>
      <vt:lpstr>Consumer Poll: I.I.I. Pulse Survey</vt:lpstr>
      <vt:lpstr>Consumer Poll: I.I.I. Pulse Survey</vt:lpstr>
      <vt:lpstr>Consumer Poll: I.I.I. Pulse Survey of LA and MS Residents</vt:lpstr>
      <vt:lpstr>Consumer Poll: I.I.I. Pulse Survey of LA and MS Residents</vt:lpstr>
      <vt:lpstr>Consumer Poll: I.I.I. Pulse Survey</vt:lpstr>
      <vt:lpstr> I.I.I. Resources </vt:lpstr>
      <vt:lpstr>Slide 25</vt:lpstr>
      <vt:lpstr>Slide 26</vt:lpstr>
      <vt:lpstr>Slide 27</vt:lpstr>
      <vt:lpstr>Slide 28</vt:lpstr>
      <vt:lpstr>Free Web-based Software</vt:lpstr>
      <vt:lpstr>Slide 30</vt:lpstr>
      <vt:lpstr>“Point of Use” Podcasts</vt:lpstr>
      <vt:lpstr>Slide 32</vt:lpstr>
      <vt:lpstr>Slide 33</vt:lpstr>
      <vt:lpstr>Slide 34</vt:lpstr>
      <vt:lpstr>Slide 35</vt:lpstr>
      <vt:lpstr>Slide 36</vt:lpstr>
    </vt:vector>
  </TitlesOfParts>
  <Company>insurance information institute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P6466 - iii Template</dc:title>
  <dc:creator>Call @ 866-2-eSlide</dc:creator>
  <cp:lastModifiedBy>jeannes</cp:lastModifiedBy>
  <cp:revision>969</cp:revision>
  <dcterms:modified xsi:type="dcterms:W3CDTF">2010-10-25T16:24:45Z</dcterms:modified>
</cp:coreProperties>
</file>