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7" r:id="rId2"/>
    <p:sldId id="256" r:id="rId3"/>
    <p:sldId id="257" r:id="rId4"/>
    <p:sldId id="258" r:id="rId5"/>
    <p:sldId id="277" r:id="rId6"/>
    <p:sldId id="259" r:id="rId7"/>
    <p:sldId id="276" r:id="rId8"/>
    <p:sldId id="274" r:id="rId9"/>
    <p:sldId id="264" r:id="rId10"/>
    <p:sldId id="266" r:id="rId11"/>
    <p:sldId id="269" r:id="rId12"/>
    <p:sldId id="272" r:id="rId13"/>
    <p:sldId id="278" r:id="rId14"/>
    <p:sldId id="265" r:id="rId15"/>
    <p:sldId id="27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EEACA4-82AB-437A-9D8D-6AB74FB849A6}" type="datetimeFigureOut">
              <a:rPr lang="en-US" smtClean="0"/>
              <a:pPr/>
              <a:t>10/24/2010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15BC31-0E51-40FF-B067-110165EFCBAD}" type="slidenum">
              <a:rPr lang="en-US" smtClean="0"/>
              <a:pPr/>
              <a:t>‹#›</a:t>
            </a:fld>
            <a:endParaRPr lang="en-US" dirty="0"/>
          </a:p>
        </p:txBody>
      </p:sp>
    </p:spTree>
    <p:extLst>
      <p:ext uri="{BB962C8B-B14F-4D97-AF65-F5344CB8AC3E}">
        <p14:creationId xmlns:p14="http://schemas.microsoft.com/office/powerpoint/2010/main" xmlns="" val="2172572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http://www.nhc.noaa.gov/ssurge/ssurge_overview.shtml</a:t>
            </a:r>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2</a:t>
            </a:fld>
            <a:endParaRPr lang="en-US" dirty="0"/>
          </a:p>
        </p:txBody>
      </p:sp>
    </p:spTree>
    <p:extLst>
      <p:ext uri="{BB962C8B-B14F-4D97-AF65-F5344CB8AC3E}">
        <p14:creationId xmlns:p14="http://schemas.microsoft.com/office/powerpoint/2010/main" xmlns="" val="3642267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http://www.nhc.noaa.gov/ssurge/ssurge_overview.shtml</a:t>
            </a:r>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3</a:t>
            </a:fld>
            <a:endParaRPr lang="en-US" dirty="0"/>
          </a:p>
        </p:txBody>
      </p:sp>
    </p:spTree>
    <p:extLst>
      <p:ext uri="{BB962C8B-B14F-4D97-AF65-F5344CB8AC3E}">
        <p14:creationId xmlns:p14="http://schemas.microsoft.com/office/powerpoint/2010/main" xmlns="" val="2195188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http://www.wunderground.com/hurricane/surge_details.asp?MR=1 ……click the links to show the animations!</a:t>
            </a:r>
          </a:p>
          <a:p>
            <a:r>
              <a:rPr lang="en-US" dirty="0" smtClean="0"/>
              <a:t>Although Katrina was a Cat-3</a:t>
            </a:r>
            <a:r>
              <a:rPr lang="en-US" baseline="0" dirty="0" smtClean="0"/>
              <a:t> hurricane vs. Cat-5 Camille, Katrina was twice as large in size, and the track was closer to New Orleans, hence Katrina generated much higher surge inside Lake </a:t>
            </a:r>
            <a:r>
              <a:rPr lang="en-US" baseline="0" dirty="0" err="1" smtClean="0"/>
              <a:t>Pontchatrain</a:t>
            </a:r>
            <a:r>
              <a:rPr lang="en-US" baseline="0" dirty="0" smtClean="0"/>
              <a:t> and New Orleans.</a:t>
            </a:r>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6</a:t>
            </a:fld>
            <a:endParaRPr lang="en-US" dirty="0"/>
          </a:p>
        </p:txBody>
      </p:sp>
    </p:spTree>
    <p:extLst>
      <p:ext uri="{BB962C8B-B14F-4D97-AF65-F5344CB8AC3E}">
        <p14:creationId xmlns:p14="http://schemas.microsoft.com/office/powerpoint/2010/main" xmlns="" val="558129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121710-D10D-406E-8521-FFFA62712F4F}" type="slidenum">
              <a:rPr lang="en-US"/>
              <a:pPr fontAlgn="base">
                <a:spcBef>
                  <a:spcPct val="0"/>
                </a:spcBef>
                <a:spcAft>
                  <a:spcPct val="0"/>
                </a:spcAft>
              </a:pPr>
              <a:t>7</a:t>
            </a:fld>
            <a:endParaRPr lang="en-US"/>
          </a:p>
        </p:txBody>
      </p:sp>
      <p:sp>
        <p:nvSpPr>
          <p:cNvPr id="45059" name="Rectangle 2"/>
          <p:cNvSpPr>
            <a:spLocks noGrp="1" noRot="1" noChangeAspect="1" noChangeArrowheads="1" noTextEdit="1"/>
          </p:cNvSpPr>
          <p:nvPr>
            <p:ph type="sldImg"/>
          </p:nvPr>
        </p:nvSpPr>
        <p:spPr bwMode="auto">
          <a:xfrm>
            <a:off x="1144588" y="684213"/>
            <a:ext cx="4570412" cy="3429000"/>
          </a:xfrm>
          <a:noFill/>
          <a:ln>
            <a:solidFill>
              <a:srgbClr val="000000"/>
            </a:solidFill>
            <a:miter lim="800000"/>
            <a:headEnd/>
            <a:tailEnd/>
          </a:ln>
        </p:spPr>
      </p:sp>
      <p:sp>
        <p:nvSpPr>
          <p:cNvPr id="45060" name="Rectangle 3"/>
          <p:cNvSpPr>
            <a:spLocks noGrp="1" noChangeArrowheads="1"/>
          </p:cNvSpPr>
          <p:nvPr>
            <p:ph type="body" idx="1"/>
          </p:nvPr>
        </p:nvSpPr>
        <p:spPr bwMode="auto">
          <a:xfrm>
            <a:off x="686098" y="4343703"/>
            <a:ext cx="5487293" cy="4115405"/>
          </a:xfrm>
          <a:noFill/>
        </p:spPr>
        <p:txBody>
          <a:bodyPr wrap="square" numCol="1" anchor="t" anchorCtr="0" compatLnSpc="1">
            <a:prstTxWarp prst="textNoShape">
              <a:avLst/>
            </a:prstTxWarp>
          </a:bodyPr>
          <a:lstStyle/>
          <a:p>
            <a:pPr>
              <a:spcBef>
                <a:spcPct val="0"/>
              </a:spcBef>
            </a:pPr>
            <a:r>
              <a:rPr lang="en-US" smtClean="0"/>
              <a:t>Start by presenting the problem.  Katrina as a recent example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http://www.nhc.noaa.gov/ssurge/ssurge_momOverview.shtml</a:t>
            </a:r>
          </a:p>
          <a:p>
            <a:r>
              <a:rPr lang="en-US" dirty="0" smtClean="0"/>
              <a:t>The MOMs</a:t>
            </a:r>
            <a:r>
              <a:rPr lang="en-US" baseline="0" dirty="0" smtClean="0"/>
              <a:t> are used widely by coastal counties on Gulf and Atlantic coasts for hurricane evacuation and coastal development planning.</a:t>
            </a:r>
          </a:p>
          <a:p>
            <a:r>
              <a:rPr lang="en-US" baseline="0" dirty="0" smtClean="0"/>
              <a:t>All the MOMs in Florida have just been updated with the latest </a:t>
            </a:r>
            <a:r>
              <a:rPr lang="en-US" baseline="0" dirty="0" err="1" smtClean="0"/>
              <a:t>Lidar</a:t>
            </a:r>
            <a:r>
              <a:rPr lang="en-US" baseline="0" dirty="0" smtClean="0"/>
              <a:t> topography data.</a:t>
            </a:r>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9</a:t>
            </a:fld>
            <a:endParaRPr lang="en-US" dirty="0"/>
          </a:p>
        </p:txBody>
      </p:sp>
    </p:spTree>
    <p:extLst>
      <p:ext uri="{BB962C8B-B14F-4D97-AF65-F5344CB8AC3E}">
        <p14:creationId xmlns:p14="http://schemas.microsoft.com/office/powerpoint/2010/main" xmlns="" val="2142933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Sanibel Island FIRM</a:t>
            </a:r>
            <a:r>
              <a:rPr lang="en-US" baseline="0" dirty="0" smtClean="0"/>
              <a:t> – Zones and Elevation listed (Example VE-EL13 is zone VE and Elevation of 13 feet NAVD88)</a:t>
            </a:r>
          </a:p>
          <a:p>
            <a:r>
              <a:rPr lang="en-US" dirty="0" smtClean="0"/>
              <a:t>http://leegis.leegov.com/LeeSpInS/viewer.htm</a:t>
            </a:r>
          </a:p>
          <a:p>
            <a:r>
              <a:rPr lang="en-US" dirty="0" smtClean="0"/>
              <a:t>FEMA</a:t>
            </a:r>
            <a:r>
              <a:rPr lang="en-US" baseline="0" dirty="0" smtClean="0"/>
              <a:t> is updating coastal FIRMS along Gulf and Atlantic coasts using more advanced storm surge models while including the effect of waves. </a:t>
            </a:r>
            <a:endParaRPr lang="en-US" dirty="0" smtClean="0"/>
          </a:p>
          <a:p>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10</a:t>
            </a:fld>
            <a:endParaRPr lang="en-US" dirty="0"/>
          </a:p>
        </p:txBody>
      </p:sp>
    </p:spTree>
    <p:extLst>
      <p:ext uri="{BB962C8B-B14F-4D97-AF65-F5344CB8AC3E}">
        <p14:creationId xmlns:p14="http://schemas.microsoft.com/office/powerpoint/2010/main" xmlns="" val="280372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an</a:t>
            </a:r>
            <a:r>
              <a:rPr lang="en-US" baseline="0" dirty="0" smtClean="0"/>
              <a:t> example, the Cat-5 MOM of Pinellas County is shown on the upper left corner, the Base Flood Elevation (100-year flood) is shown on the lower left, while the FIRM with flood zones is shown on the right. The newer BFE does include the effect of waves. Flood elevations shown in MOM and BFE are different.</a:t>
            </a:r>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11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part of the IPET (2008) study, inundation maps of the New Orleans region were produced. These flood maps considered different levels of levee protection: Before Katrina (upper left), June 1, 2007 (upper right), and with 100-year flood protection (lower</a:t>
            </a:r>
            <a:r>
              <a:rPr lang="en-US" baseline="0" dirty="0" smtClean="0"/>
              <a:t> left).  These flood maps offer more useful information than the FEMA flood maps.</a:t>
            </a:r>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12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A15BC31-0E51-40FF-B067-110165EFCBAD}" type="slidenum">
              <a:rPr lang="en-US" smtClean="0"/>
              <a:pPr/>
              <a:t>14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845296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1167468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3925331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2818677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22801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2397118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3715963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1486739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504306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706516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9CA9BDB-C4E1-4A63-B09C-58FB22C26207}" type="datetimeFigureOut">
              <a:rPr lang="en-US" smtClean="0"/>
              <a:pPr/>
              <a:t>10/24/2010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2441482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CA9BDB-C4E1-4A63-B09C-58FB22C26207}" type="datetimeFigureOut">
              <a:rPr lang="en-US" smtClean="0"/>
              <a:pPr/>
              <a:t>10/24/2010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64BEE7-38FC-4958-8636-390B7E3ECB04}" type="slidenum">
              <a:rPr lang="en-US" smtClean="0"/>
              <a:pPr/>
              <a:t>‹#›</a:t>
            </a:fld>
            <a:endParaRPr lang="en-US" dirty="0"/>
          </a:p>
        </p:txBody>
      </p:sp>
    </p:spTree>
    <p:extLst>
      <p:ext uri="{BB962C8B-B14F-4D97-AF65-F5344CB8AC3E}">
        <p14:creationId xmlns:p14="http://schemas.microsoft.com/office/powerpoint/2010/main" xmlns="" val="15780028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pete@coastal.ufl.edu"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tiff"/><Relationship Id="rId4" Type="http://schemas.openxmlformats.org/officeDocument/2006/relationships/image" Target="../media/image14.tiff"/></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nhc.noaa.gov/ssurge/HistoricalRuns/index.php?loop&amp;large&amp;basin=slosh&amp;parm=2005_katrina#contents"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hyperlink" Target="http://www.nhc.noaa.gov/ssurge/HistoricalRuns/index.php?loop&amp;large&amp;basin=slosh&amp;parm=1969_camille#contents"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hyperlink" Target="mailto:pete@coastal.ufl.edu" TargetMode="External"/><Relationship Id="rId2" Type="http://schemas.openxmlformats.org/officeDocument/2006/relationships/hyperlink" Target="http://ioos.coastal.ufl.edu/"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77962"/>
          </a:xfrm>
        </p:spPr>
        <p:txBody>
          <a:bodyPr>
            <a:normAutofit fontScale="90000"/>
          </a:bodyPr>
          <a:lstStyle/>
          <a:p>
            <a:r>
              <a:rPr lang="en-US" dirty="0" smtClean="0"/>
              <a:t>Storm Surge and Coastal Inundation</a:t>
            </a:r>
            <a:br>
              <a:rPr lang="en-US" dirty="0" smtClean="0"/>
            </a:br>
            <a:r>
              <a:rPr lang="en-US" sz="2800" dirty="0" smtClean="0"/>
              <a:t>Causes, Damages, Risks </a:t>
            </a:r>
            <a:r>
              <a:rPr lang="en-US" dirty="0" smtClean="0"/>
              <a:t/>
            </a:r>
            <a:br>
              <a:rPr lang="en-US" dirty="0" smtClean="0"/>
            </a:br>
            <a:endParaRPr lang="en-US" dirty="0"/>
          </a:p>
        </p:txBody>
      </p:sp>
      <p:sp>
        <p:nvSpPr>
          <p:cNvPr id="3" name="Content Placeholder 2"/>
          <p:cNvSpPr>
            <a:spLocks noGrp="1"/>
          </p:cNvSpPr>
          <p:nvPr>
            <p:ph idx="1"/>
          </p:nvPr>
        </p:nvSpPr>
        <p:spPr>
          <a:xfrm>
            <a:off x="457200" y="1524000"/>
            <a:ext cx="8229600" cy="4602163"/>
          </a:xfrm>
        </p:spPr>
        <p:txBody>
          <a:bodyPr>
            <a:normAutofit fontScale="77500" lnSpcReduction="20000"/>
          </a:bodyPr>
          <a:lstStyle/>
          <a:p>
            <a:pPr algn="ctr">
              <a:buNone/>
            </a:pPr>
            <a:r>
              <a:rPr lang="en-US" dirty="0" smtClean="0"/>
              <a:t> </a:t>
            </a:r>
          </a:p>
          <a:p>
            <a:pPr algn="ctr">
              <a:buNone/>
            </a:pPr>
            <a:endParaRPr lang="en-US" dirty="0" smtClean="0"/>
          </a:p>
          <a:p>
            <a:pPr algn="ctr">
              <a:buNone/>
            </a:pPr>
            <a:r>
              <a:rPr lang="en-US" sz="3000" dirty="0" smtClean="0"/>
              <a:t>Y. Peter </a:t>
            </a:r>
            <a:r>
              <a:rPr lang="en-US" sz="3000" dirty="0" err="1" smtClean="0"/>
              <a:t>Sheng</a:t>
            </a:r>
            <a:r>
              <a:rPr lang="en-US" sz="3000" dirty="0" smtClean="0"/>
              <a:t> and Andrew Condon</a:t>
            </a:r>
          </a:p>
          <a:p>
            <a:pPr algn="ctr">
              <a:buNone/>
            </a:pPr>
            <a:r>
              <a:rPr lang="en-US" sz="3000" dirty="0" smtClean="0">
                <a:hlinkClick r:id="rId2"/>
              </a:rPr>
              <a:t>pete@coastal.ufl.edu</a:t>
            </a:r>
            <a:endParaRPr lang="en-US" sz="3000" dirty="0" smtClean="0"/>
          </a:p>
          <a:p>
            <a:pPr algn="ctr">
              <a:buNone/>
            </a:pPr>
            <a:r>
              <a:rPr lang="en-US" sz="2800" dirty="0" smtClean="0"/>
              <a:t>Civil and Coastal Engineering</a:t>
            </a:r>
          </a:p>
          <a:p>
            <a:pPr algn="ctr">
              <a:buNone/>
            </a:pPr>
            <a:r>
              <a:rPr lang="en-US" sz="2800" dirty="0" smtClean="0"/>
              <a:t>University of Florida</a:t>
            </a:r>
          </a:p>
          <a:p>
            <a:pPr algn="ctr">
              <a:buNone/>
            </a:pPr>
            <a:endParaRPr lang="en-US" sz="2800" dirty="0" smtClean="0"/>
          </a:p>
          <a:p>
            <a:pPr algn="ctr">
              <a:buNone/>
            </a:pPr>
            <a:r>
              <a:rPr lang="en-US" sz="2800" dirty="0" smtClean="0"/>
              <a:t>Eric </a:t>
            </a:r>
            <a:r>
              <a:rPr lang="en-US" sz="2800" dirty="0" err="1" smtClean="0"/>
              <a:t>Williford</a:t>
            </a:r>
            <a:endParaRPr lang="en-US" sz="2800" dirty="0" smtClean="0"/>
          </a:p>
          <a:p>
            <a:pPr algn="ctr">
              <a:buNone/>
            </a:pPr>
            <a:r>
              <a:rPr lang="en-US" sz="2800" dirty="0" err="1" smtClean="0"/>
              <a:t>WeatherPredict</a:t>
            </a:r>
            <a:r>
              <a:rPr lang="en-US" sz="2800" dirty="0" smtClean="0"/>
              <a:t> Consulting, Inc.</a:t>
            </a:r>
            <a:endParaRPr lang="en-US" sz="2800" dirty="0" smtClean="0"/>
          </a:p>
          <a:p>
            <a:pPr algn="ctr">
              <a:buNone/>
            </a:pPr>
            <a:endParaRPr lang="en-US" sz="3000" dirty="0" smtClean="0"/>
          </a:p>
          <a:p>
            <a:pPr algn="ctr">
              <a:buNone/>
            </a:pPr>
            <a:r>
              <a:rPr lang="en-US" sz="2600" dirty="0" smtClean="0">
                <a:solidFill>
                  <a:srgbClr val="0070C0"/>
                </a:solidFill>
              </a:rPr>
              <a:t>October 25, 2010</a:t>
            </a:r>
          </a:p>
          <a:p>
            <a:pPr algn="ctr">
              <a:buNone/>
            </a:pPr>
            <a:r>
              <a:rPr lang="en-US" sz="2600" dirty="0" smtClean="0">
                <a:solidFill>
                  <a:srgbClr val="0070C0"/>
                </a:solidFill>
              </a:rPr>
              <a:t>Hurricane Science and Society Symposium</a:t>
            </a:r>
          </a:p>
          <a:p>
            <a:pPr algn="ctr">
              <a:buNone/>
            </a:pPr>
            <a:r>
              <a:rPr lang="en-US" sz="2600" dirty="0" smtClean="0">
                <a:solidFill>
                  <a:srgbClr val="0070C0"/>
                </a:solidFill>
              </a:rPr>
              <a:t>New Orleans, LA</a:t>
            </a:r>
            <a:endParaRPr lang="en-US" sz="2600" dirty="0">
              <a:solidFill>
                <a:srgbClr val="0070C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4000" cy="1143000"/>
          </a:xfrm>
        </p:spPr>
        <p:txBody>
          <a:bodyPr>
            <a:normAutofit/>
          </a:bodyPr>
          <a:lstStyle/>
          <a:p>
            <a:r>
              <a:rPr lang="en-US" sz="2400" dirty="0" smtClean="0">
                <a:solidFill>
                  <a:srgbClr val="FF0000"/>
                </a:solidFill>
              </a:rPr>
              <a:t>Quantifying Surge and Flood Risk: </a:t>
            </a:r>
            <a:r>
              <a:rPr lang="en-US" sz="2400" b="1" dirty="0" smtClean="0">
                <a:solidFill>
                  <a:srgbClr val="FF0000"/>
                </a:solidFill>
              </a:rPr>
              <a:t>Base Flood Elevation (BFE</a:t>
            </a:r>
            <a:r>
              <a:rPr lang="en-US" sz="2800" b="1" dirty="0" smtClean="0">
                <a:solidFill>
                  <a:srgbClr val="FF0000"/>
                </a:solidFill>
              </a:rPr>
              <a:t>) and </a:t>
            </a:r>
            <a:r>
              <a:rPr lang="en-US" sz="2400" b="1" dirty="0" smtClean="0">
                <a:solidFill>
                  <a:srgbClr val="FF0000"/>
                </a:solidFill>
              </a:rPr>
              <a:t>FIRM</a:t>
            </a:r>
            <a:endParaRPr lang="en-US" sz="2400" b="1" dirty="0">
              <a:solidFill>
                <a:srgbClr val="FF0000"/>
              </a:solidFill>
            </a:endParaRPr>
          </a:p>
        </p:txBody>
      </p:sp>
      <p:sp>
        <p:nvSpPr>
          <p:cNvPr id="8" name="Content Placeholder 7"/>
          <p:cNvSpPr>
            <a:spLocks noGrp="1"/>
          </p:cNvSpPr>
          <p:nvPr>
            <p:ph idx="1"/>
          </p:nvPr>
        </p:nvSpPr>
        <p:spPr>
          <a:xfrm>
            <a:off x="0" y="990600"/>
            <a:ext cx="9144000" cy="2438400"/>
          </a:xfrm>
        </p:spPr>
        <p:txBody>
          <a:bodyPr>
            <a:normAutofit fontScale="92500" lnSpcReduction="10000"/>
          </a:bodyPr>
          <a:lstStyle/>
          <a:p>
            <a:r>
              <a:rPr lang="en-US" sz="2400" dirty="0" smtClean="0"/>
              <a:t>BFE = “100-year flood” = The flood having a one percent (1%) chance of being equaled or exceeded in any given year .</a:t>
            </a:r>
          </a:p>
          <a:p>
            <a:r>
              <a:rPr lang="en-US" sz="2400" dirty="0" smtClean="0"/>
              <a:t>BFE is the national standard used by federal agencies for requiring the purchase of flood insurance and regulating new development. </a:t>
            </a:r>
          </a:p>
          <a:p>
            <a:r>
              <a:rPr lang="en-US" sz="2400" b="1" dirty="0" smtClean="0">
                <a:solidFill>
                  <a:srgbClr val="0070C0"/>
                </a:solidFill>
              </a:rPr>
              <a:t>Base Flood  Elevations (BFEs) </a:t>
            </a:r>
            <a:r>
              <a:rPr lang="en-US" sz="2400" dirty="0" smtClean="0"/>
              <a:t>and </a:t>
            </a:r>
            <a:r>
              <a:rPr lang="en-US" sz="2400" b="1" dirty="0" smtClean="0">
                <a:solidFill>
                  <a:srgbClr val="0070C0"/>
                </a:solidFill>
              </a:rPr>
              <a:t>Flood Zones </a:t>
            </a:r>
            <a:r>
              <a:rPr lang="en-US" sz="2400" dirty="0" smtClean="0"/>
              <a:t>are typically shown on </a:t>
            </a:r>
            <a:r>
              <a:rPr lang="en-US" sz="2400" dirty="0" smtClean="0">
                <a:solidFill>
                  <a:srgbClr val="FF0000"/>
                </a:solidFill>
              </a:rPr>
              <a:t>Flood Insurance Rate Maps (FIRMs) </a:t>
            </a:r>
            <a:r>
              <a:rPr lang="en-US" sz="2400" dirty="0" smtClean="0"/>
              <a:t>produced by </a:t>
            </a:r>
            <a:r>
              <a:rPr lang="en-US" sz="2400" dirty="0" smtClean="0">
                <a:solidFill>
                  <a:srgbClr val="FF0000"/>
                </a:solidFill>
              </a:rPr>
              <a:t>FEMA, </a:t>
            </a:r>
            <a:r>
              <a:rPr lang="en-US" sz="2400" dirty="0" smtClean="0"/>
              <a:t>e.g., the following for Sanibel Island, FL.</a:t>
            </a:r>
            <a:endParaRPr lang="en-US" sz="2400" dirty="0"/>
          </a:p>
        </p:txBody>
      </p:sp>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276600"/>
            <a:ext cx="5905975" cy="3383280"/>
          </a:xfrm>
          <a:prstGeom prst="rect">
            <a:avLst/>
          </a:prstGeom>
        </p:spPr>
      </p:pic>
      <p:sp>
        <p:nvSpPr>
          <p:cNvPr id="5" name="TextBox 4"/>
          <p:cNvSpPr txBox="1"/>
          <p:nvPr/>
        </p:nvSpPr>
        <p:spPr>
          <a:xfrm>
            <a:off x="6019800" y="3962400"/>
            <a:ext cx="3124200" cy="1015663"/>
          </a:xfrm>
          <a:prstGeom prst="rect">
            <a:avLst/>
          </a:prstGeom>
          <a:noFill/>
        </p:spPr>
        <p:txBody>
          <a:bodyPr wrap="square" rtlCol="0">
            <a:spAutoFit/>
          </a:bodyPr>
          <a:lstStyle/>
          <a:p>
            <a:r>
              <a:rPr lang="en-US" sz="2000" b="1" dirty="0" smtClean="0">
                <a:solidFill>
                  <a:srgbClr val="FF0000"/>
                </a:solidFill>
              </a:rPr>
              <a:t>BFE includes the effects of waves, precipitation, and probabilistic information.</a:t>
            </a:r>
            <a:endParaRPr lang="en-US" sz="2000" b="1" dirty="0">
              <a:solidFill>
                <a:srgbClr val="FF0000"/>
              </a:solidFill>
            </a:endParaRPr>
          </a:p>
        </p:txBody>
      </p:sp>
    </p:spTree>
    <p:extLst>
      <p:ext uri="{BB962C8B-B14F-4D97-AF65-F5344CB8AC3E}">
        <p14:creationId xmlns:p14="http://schemas.microsoft.com/office/powerpoint/2010/main" xmlns="" val="38648706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Autofit/>
          </a:bodyPr>
          <a:lstStyle/>
          <a:p>
            <a:r>
              <a:rPr lang="en-US" sz="3200" dirty="0" smtClean="0"/>
              <a:t>Pinellas County, FL: </a:t>
            </a:r>
            <a:r>
              <a:rPr lang="en-US" sz="3200" dirty="0" smtClean="0">
                <a:solidFill>
                  <a:srgbClr val="FF0000"/>
                </a:solidFill>
              </a:rPr>
              <a:t>MOM</a:t>
            </a:r>
            <a:r>
              <a:rPr lang="en-US" sz="3200" dirty="0" smtClean="0"/>
              <a:t>, </a:t>
            </a:r>
            <a:r>
              <a:rPr lang="en-US" sz="3200" dirty="0" smtClean="0">
                <a:solidFill>
                  <a:srgbClr val="FF0000"/>
                </a:solidFill>
              </a:rPr>
              <a:t>BFE</a:t>
            </a:r>
            <a:r>
              <a:rPr lang="en-US" sz="3200" dirty="0" smtClean="0"/>
              <a:t>, </a:t>
            </a:r>
            <a:r>
              <a:rPr lang="en-US" sz="3200" dirty="0" smtClean="0">
                <a:solidFill>
                  <a:srgbClr val="FF0000"/>
                </a:solidFill>
              </a:rPr>
              <a:t>FIRM</a:t>
            </a:r>
            <a:endParaRPr lang="en-US" sz="3200" dirty="0">
              <a:solidFill>
                <a:srgbClr val="FF0000"/>
              </a:solidFill>
            </a:endParaRPr>
          </a:p>
        </p:txBody>
      </p:sp>
      <p:pic>
        <p:nvPicPr>
          <p:cNvPr id="5" name="Picture 4" descr="PinellasCountyFirm2_5002.jpg"/>
          <p:cNvPicPr>
            <a:picLocks noChangeAspect="1"/>
          </p:cNvPicPr>
          <p:nvPr/>
        </p:nvPicPr>
        <p:blipFill>
          <a:blip r:embed="rId3" cstate="print"/>
          <a:stretch>
            <a:fillRect/>
          </a:stretch>
        </p:blipFill>
        <p:spPr>
          <a:xfrm>
            <a:off x="0" y="3810000"/>
            <a:ext cx="4255043" cy="3048000"/>
          </a:xfrm>
          <a:prstGeom prst="rect">
            <a:avLst/>
          </a:prstGeom>
        </p:spPr>
      </p:pic>
      <p:pic>
        <p:nvPicPr>
          <p:cNvPr id="4" name="Picture 2" descr="C:\Users\pete\Documents\My Dropbox\forHolly\Pinellas_FIRM.tif"/>
          <p:cNvPicPr>
            <a:picLocks noGrp="1" noChangeAspect="1" noChangeArrowheads="1"/>
          </p:cNvPicPr>
          <p:nvPr>
            <p:ph idx="1"/>
          </p:nvPr>
        </p:nvPicPr>
        <p:blipFill>
          <a:blip r:embed="rId4" cstate="print"/>
          <a:srcRect/>
          <a:stretch>
            <a:fillRect/>
          </a:stretch>
        </p:blipFill>
        <p:spPr bwMode="auto">
          <a:xfrm>
            <a:off x="4256809" y="990600"/>
            <a:ext cx="4887191" cy="6324601"/>
          </a:xfrm>
          <a:prstGeom prst="rect">
            <a:avLst/>
          </a:prstGeom>
          <a:noFill/>
        </p:spPr>
      </p:pic>
      <p:pic>
        <p:nvPicPr>
          <p:cNvPr id="6" name="Picture 5" descr="CAT_5_Pinellas_MOM.tif"/>
          <p:cNvPicPr>
            <a:picLocks noChangeAspect="1"/>
          </p:cNvPicPr>
          <p:nvPr/>
        </p:nvPicPr>
        <p:blipFill>
          <a:blip r:embed="rId5" cstate="print"/>
          <a:stretch>
            <a:fillRect/>
          </a:stretch>
        </p:blipFill>
        <p:spPr>
          <a:xfrm>
            <a:off x="0" y="990600"/>
            <a:ext cx="4221414" cy="2590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0" y="0"/>
            <a:ext cx="2971800" cy="1143000"/>
          </a:xfrm>
        </p:spPr>
        <p:txBody>
          <a:bodyPr>
            <a:normAutofit fontScale="90000"/>
          </a:bodyPr>
          <a:lstStyle/>
          <a:p>
            <a:r>
              <a:rPr lang="en-US" dirty="0" smtClean="0"/>
              <a:t>From IPET (2008)</a:t>
            </a:r>
            <a:endParaRPr lang="en-US"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1" y="1"/>
            <a:ext cx="5095210" cy="38100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4343400" y="1143000"/>
            <a:ext cx="4800600" cy="3625528"/>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0" y="4953000"/>
            <a:ext cx="2628900" cy="28575"/>
          </a:xfrm>
          <a:prstGeom prst="rect">
            <a:avLst/>
          </a:prstGeom>
          <a:noFill/>
          <a:ln w="9525">
            <a:noFill/>
            <a:miter lim="800000"/>
            <a:headEnd/>
            <a:tailEnd/>
          </a:ln>
        </p:spPr>
      </p:pic>
      <p:pic>
        <p:nvPicPr>
          <p:cNvPr id="2053" name="Picture 5"/>
          <p:cNvPicPr>
            <a:picLocks noChangeAspect="1" noChangeArrowheads="1"/>
          </p:cNvPicPr>
          <p:nvPr/>
        </p:nvPicPr>
        <p:blipFill>
          <a:blip r:embed="rId6" cstate="print"/>
          <a:srcRect/>
          <a:stretch>
            <a:fillRect/>
          </a:stretch>
        </p:blipFill>
        <p:spPr bwMode="auto">
          <a:xfrm>
            <a:off x="990600" y="3641581"/>
            <a:ext cx="4267200" cy="3216419"/>
          </a:xfrm>
          <a:prstGeom prst="rect">
            <a:avLst/>
          </a:prstGeom>
          <a:noFill/>
          <a:ln w="9525">
            <a:noFill/>
            <a:miter lim="800000"/>
            <a:headEnd/>
            <a:tailEnd/>
          </a:ln>
        </p:spPr>
      </p:pic>
      <p:sp>
        <p:nvSpPr>
          <p:cNvPr id="7" name="TextBox 6"/>
          <p:cNvSpPr txBox="1"/>
          <p:nvPr/>
        </p:nvSpPr>
        <p:spPr>
          <a:xfrm>
            <a:off x="5334000" y="5029200"/>
            <a:ext cx="3657600" cy="1384995"/>
          </a:xfrm>
          <a:prstGeom prst="rect">
            <a:avLst/>
          </a:prstGeom>
          <a:noFill/>
        </p:spPr>
        <p:txBody>
          <a:bodyPr wrap="square" rtlCol="0">
            <a:spAutoFit/>
          </a:bodyPr>
          <a:lstStyle/>
          <a:p>
            <a:r>
              <a:rPr lang="en-US" sz="2800" dirty="0" smtClean="0">
                <a:solidFill>
                  <a:srgbClr val="FF0000"/>
                </a:solidFill>
              </a:rPr>
              <a:t>Flood risk is reduced due to improved levee protection </a:t>
            </a:r>
            <a:endParaRPr lang="en-US" sz="2800"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5943600"/>
            <a:ext cx="8229600" cy="914400"/>
          </a:xfrm>
        </p:spPr>
        <p:txBody>
          <a:bodyPr>
            <a:normAutofit/>
          </a:bodyPr>
          <a:lstStyle/>
          <a:p>
            <a:pPr>
              <a:buNone/>
            </a:pPr>
            <a:r>
              <a:rPr lang="en-US" sz="1600" b="1" dirty="0" smtClean="0"/>
              <a:t>	Different flood map types.  (A) historical flood map; (B) flood extent map; (C) flood depth map; (D) flood danger map; (E) qualitative risk map; (F) quantitative risk (damage) map</a:t>
            </a:r>
          </a:p>
          <a:p>
            <a:endParaRPr lang="en-US" dirty="0"/>
          </a:p>
        </p:txBody>
      </p:sp>
      <p:pic>
        <p:nvPicPr>
          <p:cNvPr id="4" name="Content Placeholder 3" descr="Map_Types.jpg"/>
          <p:cNvPicPr>
            <a:picLocks noChangeAspect="1"/>
          </p:cNvPicPr>
          <p:nvPr/>
        </p:nvPicPr>
        <p:blipFill>
          <a:blip r:embed="rId2" cstate="print"/>
          <a:stretch>
            <a:fillRect/>
          </a:stretch>
        </p:blipFill>
        <p:spPr>
          <a:xfrm>
            <a:off x="685800" y="0"/>
            <a:ext cx="7583418" cy="60198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sz="2800" dirty="0" smtClean="0"/>
              <a:t>Assessing Potential </a:t>
            </a:r>
            <a:r>
              <a:rPr lang="en-US" sz="2800" dirty="0" smtClean="0">
                <a:solidFill>
                  <a:srgbClr val="FF0000"/>
                </a:solidFill>
              </a:rPr>
              <a:t>Infrastructure Damage </a:t>
            </a:r>
            <a:r>
              <a:rPr lang="en-US" sz="2800" dirty="0" smtClean="0"/>
              <a:t>due to </a:t>
            </a:r>
            <a:br>
              <a:rPr lang="en-US" sz="2800" dirty="0" smtClean="0"/>
            </a:br>
            <a:r>
              <a:rPr lang="en-US" sz="2800" dirty="0" smtClean="0"/>
              <a:t>Storm Surge and Flooding</a:t>
            </a:r>
            <a:endParaRPr lang="en-US" sz="2800" dirty="0"/>
          </a:p>
        </p:txBody>
      </p:sp>
      <p:sp>
        <p:nvSpPr>
          <p:cNvPr id="7" name="Content Placeholder 6"/>
          <p:cNvSpPr>
            <a:spLocks noGrp="1"/>
          </p:cNvSpPr>
          <p:nvPr>
            <p:ph idx="1"/>
          </p:nvPr>
        </p:nvSpPr>
        <p:spPr>
          <a:xfrm>
            <a:off x="0" y="1600200"/>
            <a:ext cx="8839200" cy="4525963"/>
          </a:xfrm>
        </p:spPr>
        <p:txBody>
          <a:bodyPr>
            <a:normAutofit lnSpcReduction="10000"/>
          </a:bodyPr>
          <a:lstStyle/>
          <a:p>
            <a:pPr>
              <a:buNone/>
            </a:pPr>
            <a:endParaRPr lang="en-US" dirty="0" smtClean="0"/>
          </a:p>
          <a:p>
            <a:r>
              <a:rPr lang="en-US" sz="2800" dirty="0" smtClean="0"/>
              <a:t>Storm surge, wave, and flooding can damage structures (</a:t>
            </a:r>
            <a:r>
              <a:rPr lang="en-US" sz="2800" dirty="0" smtClean="0">
                <a:solidFill>
                  <a:srgbClr val="FF0000"/>
                </a:solidFill>
              </a:rPr>
              <a:t>buildings, bridges, and levees</a:t>
            </a:r>
            <a:r>
              <a:rPr lang="en-US" sz="2800" dirty="0" smtClean="0"/>
              <a:t>) due to water depth and hydrostatic and hydrodynamic forces applied to the structure</a:t>
            </a:r>
          </a:p>
          <a:p>
            <a:r>
              <a:rPr lang="en-US" sz="2800" dirty="0" smtClean="0"/>
              <a:t>It is possible to expand the flood maps to predict the affected </a:t>
            </a:r>
            <a:r>
              <a:rPr lang="en-US" sz="2800" dirty="0" smtClean="0">
                <a:solidFill>
                  <a:srgbClr val="FF0000"/>
                </a:solidFill>
              </a:rPr>
              <a:t>population</a:t>
            </a:r>
            <a:r>
              <a:rPr lang="en-US" sz="2800" dirty="0" smtClean="0"/>
              <a:t>, the number of </a:t>
            </a:r>
            <a:r>
              <a:rPr lang="en-US" sz="2800" dirty="0" smtClean="0">
                <a:solidFill>
                  <a:srgbClr val="FF0000"/>
                </a:solidFill>
              </a:rPr>
              <a:t>structures </a:t>
            </a:r>
            <a:r>
              <a:rPr lang="en-US" sz="2800" dirty="0" smtClean="0"/>
              <a:t>affected, the potential </a:t>
            </a:r>
            <a:r>
              <a:rPr lang="en-US" sz="2800" dirty="0" smtClean="0">
                <a:solidFill>
                  <a:srgbClr val="FF0000"/>
                </a:solidFill>
              </a:rPr>
              <a:t>economic damage </a:t>
            </a:r>
            <a:r>
              <a:rPr lang="en-US" sz="2800" dirty="0" smtClean="0"/>
              <a:t>to the structures affected, etc. </a:t>
            </a:r>
          </a:p>
          <a:p>
            <a:r>
              <a:rPr lang="en-US" sz="2800" dirty="0" smtClean="0"/>
              <a:t>Currently no </a:t>
            </a:r>
            <a:r>
              <a:rPr lang="en-US" sz="2800" dirty="0" smtClean="0">
                <a:solidFill>
                  <a:srgbClr val="FF0000"/>
                </a:solidFill>
              </a:rPr>
              <a:t>building guidelines</a:t>
            </a:r>
            <a:r>
              <a:rPr lang="en-US" sz="2800" dirty="0" smtClean="0"/>
              <a:t> for storm surge hazard </a:t>
            </a:r>
          </a:p>
          <a:p>
            <a:endParaRPr lang="en-US" dirty="0"/>
          </a:p>
        </p:txBody>
      </p:sp>
    </p:spTree>
    <p:extLst>
      <p:ext uri="{BB962C8B-B14F-4D97-AF65-F5344CB8AC3E}">
        <p14:creationId xmlns:p14="http://schemas.microsoft.com/office/powerpoint/2010/main" xmlns="" val="1328607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Autofit/>
          </a:bodyPr>
          <a:lstStyle/>
          <a:p>
            <a:r>
              <a:rPr lang="en-US" sz="2400" dirty="0" smtClean="0"/>
              <a:t>Going Forward – Mitigating High Flood Risk on Gulf and Atlantic Coasts</a:t>
            </a:r>
            <a:endParaRPr lang="en-US" sz="2400" dirty="0"/>
          </a:p>
        </p:txBody>
      </p:sp>
      <p:sp>
        <p:nvSpPr>
          <p:cNvPr id="3" name="Content Placeholder 2"/>
          <p:cNvSpPr>
            <a:spLocks noGrp="1"/>
          </p:cNvSpPr>
          <p:nvPr>
            <p:ph idx="1"/>
          </p:nvPr>
        </p:nvSpPr>
        <p:spPr>
          <a:xfrm>
            <a:off x="0" y="3733800"/>
            <a:ext cx="9906000" cy="3124200"/>
          </a:xfrm>
        </p:spPr>
        <p:txBody>
          <a:bodyPr>
            <a:normAutofit fontScale="55000" lnSpcReduction="20000"/>
          </a:bodyPr>
          <a:lstStyle/>
          <a:p>
            <a:r>
              <a:rPr lang="en-US" dirty="0" smtClean="0"/>
              <a:t>Continue with </a:t>
            </a:r>
            <a:r>
              <a:rPr lang="en-US" b="1" dirty="0" smtClean="0">
                <a:solidFill>
                  <a:srgbClr val="FF0000"/>
                </a:solidFill>
              </a:rPr>
              <a:t>storm surge and inundation model </a:t>
            </a:r>
            <a:r>
              <a:rPr lang="en-US" dirty="0" smtClean="0"/>
              <a:t>verification and improvement</a:t>
            </a:r>
          </a:p>
          <a:p>
            <a:pPr lvl="1"/>
            <a:r>
              <a:rPr lang="en-US" dirty="0" smtClean="0"/>
              <a:t>Include all relevant processes (wind/</a:t>
            </a:r>
            <a:r>
              <a:rPr lang="en-US" dirty="0" err="1" smtClean="0"/>
              <a:t>atm</a:t>
            </a:r>
            <a:r>
              <a:rPr lang="en-US" dirty="0" smtClean="0"/>
              <a:t> pressure, waves, tides, precipitation, vegetation, levee, erosion)</a:t>
            </a:r>
          </a:p>
          <a:p>
            <a:pPr lvl="1"/>
            <a:r>
              <a:rPr lang="en-US" dirty="0" smtClean="0"/>
              <a:t>Gather more </a:t>
            </a:r>
            <a:r>
              <a:rPr lang="en-US" dirty="0" err="1" smtClean="0"/>
              <a:t>nearshore</a:t>
            </a:r>
            <a:r>
              <a:rPr lang="en-US" dirty="0" smtClean="0"/>
              <a:t> data of surge, wave, and inundation for model verification</a:t>
            </a:r>
          </a:p>
          <a:p>
            <a:r>
              <a:rPr lang="en-US" dirty="0" smtClean="0"/>
              <a:t>Flood maps need to include effects of:</a:t>
            </a:r>
          </a:p>
          <a:p>
            <a:pPr lvl="1"/>
            <a:r>
              <a:rPr lang="en-US" b="1" dirty="0" smtClean="0">
                <a:solidFill>
                  <a:srgbClr val="FF0000"/>
                </a:solidFill>
              </a:rPr>
              <a:t>Climate change and sea level rise</a:t>
            </a:r>
          </a:p>
          <a:p>
            <a:pPr lvl="1"/>
            <a:r>
              <a:rPr lang="en-US" b="1" dirty="0" smtClean="0">
                <a:solidFill>
                  <a:srgbClr val="FF0000"/>
                </a:solidFill>
              </a:rPr>
              <a:t>Shore erosion</a:t>
            </a:r>
          </a:p>
          <a:p>
            <a:pPr lvl="1"/>
            <a:r>
              <a:rPr lang="en-US" b="1" dirty="0" smtClean="0">
                <a:solidFill>
                  <a:srgbClr val="FF0000"/>
                </a:solidFill>
              </a:rPr>
              <a:t>Levee reliability</a:t>
            </a:r>
          </a:p>
          <a:p>
            <a:r>
              <a:rPr lang="en-US" dirty="0" smtClean="0"/>
              <a:t>Understand and quantify how </a:t>
            </a:r>
            <a:r>
              <a:rPr lang="en-US" b="1" dirty="0" smtClean="0">
                <a:solidFill>
                  <a:srgbClr val="FF0000"/>
                </a:solidFill>
              </a:rPr>
              <a:t>marshes</a:t>
            </a:r>
            <a:r>
              <a:rPr lang="en-US" dirty="0" smtClean="0"/>
              <a:t> can be used to mitigate storm surge and flood risk</a:t>
            </a:r>
          </a:p>
          <a:p>
            <a:r>
              <a:rPr lang="en-US" dirty="0" smtClean="0"/>
              <a:t>Improve storm surge and inundation forecasting – ensemble forecasting</a:t>
            </a:r>
          </a:p>
          <a:p>
            <a:r>
              <a:rPr lang="en-US" dirty="0" smtClean="0"/>
              <a:t>Develop </a:t>
            </a:r>
            <a:r>
              <a:rPr lang="en-US" b="1" dirty="0" smtClean="0">
                <a:solidFill>
                  <a:srgbClr val="FF0000"/>
                </a:solidFill>
              </a:rPr>
              <a:t>building code </a:t>
            </a:r>
            <a:r>
              <a:rPr lang="en-US" dirty="0" smtClean="0"/>
              <a:t>for storm surge and flood mitigation</a:t>
            </a:r>
          </a:p>
          <a:p>
            <a:pPr>
              <a:buNone/>
            </a:pPr>
            <a:endParaRPr lang="en-US" dirty="0"/>
          </a:p>
        </p:txBody>
      </p:sp>
      <p:pic>
        <p:nvPicPr>
          <p:cNvPr id="4" name="Picture 4" descr="AllAtlTC"/>
          <p:cNvPicPr>
            <a:picLocks noChangeAspect="1" noChangeArrowheads="1"/>
          </p:cNvPicPr>
          <p:nvPr/>
        </p:nvPicPr>
        <p:blipFill>
          <a:blip r:embed="rId2" cstate="print"/>
          <a:srcRect/>
          <a:stretch>
            <a:fillRect/>
          </a:stretch>
        </p:blipFill>
        <p:spPr bwMode="auto">
          <a:xfrm>
            <a:off x="0" y="914400"/>
            <a:ext cx="3200400" cy="2467704"/>
          </a:xfrm>
          <a:prstGeom prst="rect">
            <a:avLst/>
          </a:prstGeom>
          <a:noFill/>
          <a:ln w="9525">
            <a:noFill/>
            <a:miter lim="800000"/>
            <a:headEnd/>
            <a:tailEnd/>
          </a:ln>
        </p:spPr>
      </p:pic>
      <p:pic>
        <p:nvPicPr>
          <p:cNvPr id="5" name="Picture 3" descr="C:\Research\climatechange\350px-Eastern_USA_Sea_Level_Risks.png"/>
          <p:cNvPicPr>
            <a:picLocks noChangeAspect="1" noChangeArrowheads="1"/>
          </p:cNvPicPr>
          <p:nvPr/>
        </p:nvPicPr>
        <p:blipFill>
          <a:blip r:embed="rId3" cstate="print"/>
          <a:srcRect/>
          <a:stretch>
            <a:fillRect/>
          </a:stretch>
        </p:blipFill>
        <p:spPr bwMode="auto">
          <a:xfrm>
            <a:off x="3124200" y="762000"/>
            <a:ext cx="3124200" cy="2924598"/>
          </a:xfrm>
          <a:prstGeom prst="rect">
            <a:avLst/>
          </a:prstGeom>
          <a:noFill/>
          <a:ln w="9525">
            <a:noFill/>
            <a:miter lim="800000"/>
            <a:headEnd/>
            <a:tailEnd/>
          </a:ln>
        </p:spPr>
      </p:pic>
      <p:pic>
        <p:nvPicPr>
          <p:cNvPr id="6" name="Picture 5" descr="Picture 047.jpg"/>
          <p:cNvPicPr>
            <a:picLocks noChangeAspect="1"/>
          </p:cNvPicPr>
          <p:nvPr/>
        </p:nvPicPr>
        <p:blipFill>
          <a:blip r:embed="rId4" cstate="print"/>
          <a:stretch>
            <a:fillRect/>
          </a:stretch>
        </p:blipFill>
        <p:spPr>
          <a:xfrm>
            <a:off x="6172200" y="914400"/>
            <a:ext cx="2819400" cy="22669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229600" cy="1143000"/>
          </a:xfrm>
        </p:spPr>
        <p:txBody>
          <a:bodyPr/>
          <a:lstStyle/>
          <a:p>
            <a:r>
              <a:rPr lang="en-US" dirty="0" smtClean="0"/>
              <a:t>Storm Surge</a:t>
            </a:r>
            <a:endParaRPr lang="en-US" dirty="0"/>
          </a:p>
        </p:txBody>
      </p:sp>
      <p:sp>
        <p:nvSpPr>
          <p:cNvPr id="5" name="Content Placeholder 4"/>
          <p:cNvSpPr>
            <a:spLocks noGrp="1"/>
          </p:cNvSpPr>
          <p:nvPr>
            <p:ph idx="1"/>
          </p:nvPr>
        </p:nvSpPr>
        <p:spPr>
          <a:xfrm>
            <a:off x="0" y="990600"/>
            <a:ext cx="9144000" cy="3124200"/>
          </a:xfrm>
        </p:spPr>
        <p:txBody>
          <a:bodyPr>
            <a:normAutofit/>
          </a:bodyPr>
          <a:lstStyle/>
          <a:p>
            <a:r>
              <a:rPr lang="en-US" sz="2800" dirty="0" smtClean="0"/>
              <a:t>Abnormal rise of water generated by a storm, over and above the predicted astronomical tide</a:t>
            </a:r>
          </a:p>
          <a:p>
            <a:r>
              <a:rPr lang="en-US" sz="2800" dirty="0" smtClean="0"/>
              <a:t>Storm tide is the water level rise due to the combination of </a:t>
            </a:r>
            <a:r>
              <a:rPr lang="en-US" sz="2800" b="1" dirty="0" smtClean="0">
                <a:solidFill>
                  <a:srgbClr val="FF0000"/>
                </a:solidFill>
              </a:rPr>
              <a:t>storm surge </a:t>
            </a:r>
            <a:r>
              <a:rPr lang="en-US" sz="2800" dirty="0" smtClean="0"/>
              <a:t>and the </a:t>
            </a:r>
            <a:r>
              <a:rPr lang="en-US" sz="2800" b="1" dirty="0" smtClean="0">
                <a:solidFill>
                  <a:srgbClr val="FF0000"/>
                </a:solidFill>
              </a:rPr>
              <a:t>astronomical tide</a:t>
            </a:r>
          </a:p>
          <a:p>
            <a:endParaRPr lang="en-US" sz="2800" b="1" dirty="0">
              <a:solidFill>
                <a:srgbClr val="FF0000"/>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04800" y="2971800"/>
            <a:ext cx="8327568" cy="3886200"/>
          </a:xfrm>
          <a:prstGeom prst="rect">
            <a:avLst/>
          </a:prstGeom>
        </p:spPr>
      </p:pic>
    </p:spTree>
    <p:extLst>
      <p:ext uri="{BB962C8B-B14F-4D97-AF65-F5344CB8AC3E}">
        <p14:creationId xmlns:p14="http://schemas.microsoft.com/office/powerpoint/2010/main" xmlns="" val="1749093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dirty="0" smtClean="0"/>
              <a:t>What Cause Storm Surge?</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2286000"/>
            <a:ext cx="5943600" cy="4127500"/>
          </a:xfrm>
          <a:prstGeom prst="rect">
            <a:avLst/>
          </a:prstGeom>
        </p:spPr>
      </p:pic>
      <p:sp>
        <p:nvSpPr>
          <p:cNvPr id="5" name="TextBox 4"/>
          <p:cNvSpPr txBox="1"/>
          <p:nvPr/>
        </p:nvSpPr>
        <p:spPr>
          <a:xfrm>
            <a:off x="152400" y="609601"/>
            <a:ext cx="8991600" cy="2462213"/>
          </a:xfrm>
          <a:prstGeom prst="rect">
            <a:avLst/>
          </a:prstGeom>
          <a:noFill/>
        </p:spPr>
        <p:txBody>
          <a:bodyPr wrap="square" rtlCol="0">
            <a:spAutoFit/>
          </a:bodyPr>
          <a:lstStyle/>
          <a:p>
            <a:r>
              <a:rPr lang="en-US" sz="2000" b="1" dirty="0" smtClean="0">
                <a:solidFill>
                  <a:srgbClr val="FF0000"/>
                </a:solidFill>
              </a:rPr>
              <a:t>Wind Stress </a:t>
            </a:r>
            <a:r>
              <a:rPr lang="en-US" sz="2000" dirty="0" smtClean="0">
                <a:solidFill>
                  <a:srgbClr val="FF0000"/>
                </a:solidFill>
              </a:rPr>
              <a:t>– </a:t>
            </a:r>
          </a:p>
          <a:p>
            <a:pPr>
              <a:buFont typeface="Arial" pitchFamily="34" charset="0"/>
              <a:buChar char="•"/>
            </a:pPr>
            <a:r>
              <a:rPr lang="en-US" sz="2000" dirty="0" smtClean="0"/>
              <a:t>    Cyclonic winds from storm push water toward the shore</a:t>
            </a:r>
          </a:p>
          <a:p>
            <a:r>
              <a:rPr lang="en-US" sz="2000" b="1" dirty="0" smtClean="0">
                <a:solidFill>
                  <a:srgbClr val="FF0000"/>
                </a:solidFill>
              </a:rPr>
              <a:t>Atmospheric Pressure </a:t>
            </a:r>
            <a:r>
              <a:rPr lang="en-US" sz="2000" dirty="0" smtClean="0">
                <a:solidFill>
                  <a:srgbClr val="FF0000"/>
                </a:solidFill>
              </a:rPr>
              <a:t>–</a:t>
            </a:r>
          </a:p>
          <a:p>
            <a:pPr>
              <a:buFont typeface="Arial" pitchFamily="34" charset="0"/>
              <a:buChar char="•"/>
            </a:pPr>
            <a:r>
              <a:rPr lang="en-US" sz="2000" dirty="0" smtClean="0"/>
              <a:t>    Storm center features lower atmospheric pressure than surrounding atmosphere</a:t>
            </a:r>
          </a:p>
          <a:p>
            <a:pPr>
              <a:buFont typeface="Arial" pitchFamily="34" charset="0"/>
              <a:buChar char="•"/>
            </a:pPr>
            <a:r>
              <a:rPr lang="en-US" sz="2000" dirty="0" smtClean="0"/>
              <a:t>    Water is pushed from surrounding high pressure into low pressure creating bulge </a:t>
            </a:r>
          </a:p>
          <a:p>
            <a:endParaRPr lang="en-US" dirty="0" smtClean="0"/>
          </a:p>
          <a:p>
            <a:endParaRPr lang="en-US" dirty="0" smtClean="0"/>
          </a:p>
          <a:p>
            <a:endParaRPr lang="en-US" dirty="0"/>
          </a:p>
        </p:txBody>
      </p:sp>
      <p:sp>
        <p:nvSpPr>
          <p:cNvPr id="6" name="TextBox 5"/>
          <p:cNvSpPr txBox="1"/>
          <p:nvPr/>
        </p:nvSpPr>
        <p:spPr>
          <a:xfrm>
            <a:off x="6019800" y="2438400"/>
            <a:ext cx="3124200" cy="4247317"/>
          </a:xfrm>
          <a:prstGeom prst="rect">
            <a:avLst/>
          </a:prstGeom>
          <a:noFill/>
        </p:spPr>
        <p:txBody>
          <a:bodyPr wrap="square" rtlCol="0">
            <a:spAutoFit/>
          </a:bodyPr>
          <a:lstStyle/>
          <a:p>
            <a:r>
              <a:rPr lang="en-US" sz="2000" b="1" dirty="0" smtClean="0">
                <a:solidFill>
                  <a:srgbClr val="FF0000"/>
                </a:solidFill>
              </a:rPr>
              <a:t>Wave Setup and Wave </a:t>
            </a:r>
            <a:r>
              <a:rPr lang="en-US" sz="2000" b="1" dirty="0" err="1" smtClean="0">
                <a:solidFill>
                  <a:srgbClr val="FF0000"/>
                </a:solidFill>
              </a:rPr>
              <a:t>Runup</a:t>
            </a:r>
            <a:r>
              <a:rPr lang="en-US" sz="2000" b="1" dirty="0" smtClean="0">
                <a:solidFill>
                  <a:srgbClr val="FF0000"/>
                </a:solidFill>
              </a:rPr>
              <a:t> </a:t>
            </a:r>
            <a:r>
              <a:rPr lang="en-US" sz="2000" dirty="0" smtClean="0"/>
              <a:t>–	</a:t>
            </a:r>
            <a:r>
              <a:rPr lang="en-US" sz="1600" dirty="0" smtClean="0"/>
              <a:t>Wind generated waves break over shallow water, creating extra momentum in the water.  The extra momentum (radiation stress) causes wave setup and </a:t>
            </a:r>
            <a:r>
              <a:rPr lang="en-US" sz="1600" dirty="0" err="1" smtClean="0"/>
              <a:t>runup</a:t>
            </a:r>
            <a:r>
              <a:rPr lang="en-US" sz="1600" dirty="0" smtClean="0"/>
              <a:t> to add to the storm surge and flooding further inland</a:t>
            </a:r>
          </a:p>
          <a:p>
            <a:r>
              <a:rPr lang="en-US" sz="2000" b="1" dirty="0" err="1" smtClean="0">
                <a:solidFill>
                  <a:srgbClr val="FF0000"/>
                </a:solidFill>
              </a:rPr>
              <a:t>Coriolis</a:t>
            </a:r>
            <a:r>
              <a:rPr lang="en-US" sz="2000" b="1" dirty="0" smtClean="0">
                <a:solidFill>
                  <a:srgbClr val="FF0000"/>
                </a:solidFill>
              </a:rPr>
              <a:t> (earth’s rotation) </a:t>
            </a:r>
            <a:r>
              <a:rPr lang="en-US" sz="2000" dirty="0" smtClean="0"/>
              <a:t>–</a:t>
            </a:r>
          </a:p>
          <a:p>
            <a:pPr>
              <a:buNone/>
            </a:pPr>
            <a:r>
              <a:rPr lang="en-US" sz="1600" dirty="0" smtClean="0"/>
              <a:t>Shore-parallel wind can create high water along the shore (on the right), which then propagates along  the shore as a coastal wave, causing storm surge and flooding inland</a:t>
            </a:r>
          </a:p>
          <a:p>
            <a:endParaRPr lang="en-US" dirty="0" smtClean="0"/>
          </a:p>
        </p:txBody>
      </p:sp>
    </p:spTree>
    <p:extLst>
      <p:ext uri="{BB962C8B-B14F-4D97-AF65-F5344CB8AC3E}">
        <p14:creationId xmlns:p14="http://schemas.microsoft.com/office/powerpoint/2010/main" xmlns="" val="28583404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affecting storm surge</a:t>
            </a:r>
            <a:endParaRPr lang="en-US" dirty="0"/>
          </a:p>
        </p:txBody>
      </p:sp>
      <p:sp>
        <p:nvSpPr>
          <p:cNvPr id="3" name="Content Placeholder 2"/>
          <p:cNvSpPr>
            <a:spLocks noGrp="1"/>
          </p:cNvSpPr>
          <p:nvPr>
            <p:ph idx="1"/>
          </p:nvPr>
        </p:nvSpPr>
        <p:spPr>
          <a:xfrm>
            <a:off x="0" y="1600200"/>
            <a:ext cx="9144000" cy="4525963"/>
          </a:xfrm>
        </p:spPr>
        <p:txBody>
          <a:bodyPr>
            <a:normAutofit lnSpcReduction="10000"/>
          </a:bodyPr>
          <a:lstStyle/>
          <a:p>
            <a:r>
              <a:rPr lang="en-US" sz="2600" b="1" dirty="0" smtClean="0"/>
              <a:t>Storm intensity</a:t>
            </a:r>
            <a:r>
              <a:rPr lang="en-US" sz="2600" dirty="0" smtClean="0"/>
              <a:t>: </a:t>
            </a:r>
            <a:r>
              <a:rPr lang="en-US" sz="2600" dirty="0" smtClean="0">
                <a:solidFill>
                  <a:srgbClr val="FF0000"/>
                </a:solidFill>
              </a:rPr>
              <a:t>higher wind speed </a:t>
            </a:r>
            <a:r>
              <a:rPr lang="en-US" sz="2600" dirty="0" smtClean="0"/>
              <a:t>and </a:t>
            </a:r>
            <a:r>
              <a:rPr lang="en-US" sz="2600" dirty="0" smtClean="0">
                <a:solidFill>
                  <a:srgbClr val="FF0000"/>
                </a:solidFill>
              </a:rPr>
              <a:t>lower central pressure </a:t>
            </a:r>
            <a:r>
              <a:rPr lang="en-US" sz="2600" dirty="0" smtClean="0"/>
              <a:t>create higher surge</a:t>
            </a:r>
          </a:p>
          <a:p>
            <a:r>
              <a:rPr lang="en-US" sz="2600" b="1" dirty="0" smtClean="0"/>
              <a:t>Storm size</a:t>
            </a:r>
            <a:r>
              <a:rPr lang="en-US" sz="2600" dirty="0" smtClean="0"/>
              <a:t>: larger storms have </a:t>
            </a:r>
            <a:r>
              <a:rPr lang="en-US" sz="2600" dirty="0" smtClean="0">
                <a:solidFill>
                  <a:srgbClr val="FF0000"/>
                </a:solidFill>
              </a:rPr>
              <a:t>larger</a:t>
            </a:r>
            <a:r>
              <a:rPr lang="en-US" sz="2600" dirty="0" smtClean="0"/>
              <a:t> </a:t>
            </a:r>
            <a:r>
              <a:rPr lang="en-US" sz="2600" dirty="0" smtClean="0">
                <a:solidFill>
                  <a:srgbClr val="FF0000"/>
                </a:solidFill>
              </a:rPr>
              <a:t>wind fetch </a:t>
            </a:r>
            <a:r>
              <a:rPr lang="en-US" sz="2600" dirty="0" smtClean="0"/>
              <a:t>creating higher surge</a:t>
            </a:r>
          </a:p>
          <a:p>
            <a:r>
              <a:rPr lang="en-US" sz="2600" b="1" dirty="0" smtClean="0"/>
              <a:t>Angle of landfall</a:t>
            </a:r>
            <a:r>
              <a:rPr lang="en-US" sz="2600" dirty="0" smtClean="0"/>
              <a:t>:  more head on landfall creates higher surge</a:t>
            </a:r>
          </a:p>
          <a:p>
            <a:r>
              <a:rPr lang="en-US" sz="2600" b="1" dirty="0" smtClean="0"/>
              <a:t>Storm forward speed</a:t>
            </a:r>
            <a:r>
              <a:rPr lang="en-US" sz="2600" dirty="0" smtClean="0"/>
              <a:t>: the faster moving storms lead to higher surge due to speed of forward motion contributing to higher wind speeds</a:t>
            </a:r>
          </a:p>
          <a:p>
            <a:r>
              <a:rPr lang="en-US" sz="2600" b="1" dirty="0" smtClean="0"/>
              <a:t>Offshore bottom slope</a:t>
            </a:r>
            <a:r>
              <a:rPr lang="en-US" sz="2600" dirty="0" smtClean="0"/>
              <a:t>: gentle sloping bottoms (Gulf coasts) produce </a:t>
            </a:r>
            <a:r>
              <a:rPr lang="en-US" sz="2600" dirty="0" smtClean="0">
                <a:solidFill>
                  <a:srgbClr val="FF0000"/>
                </a:solidFill>
              </a:rPr>
              <a:t>higher surge, further inland inundation </a:t>
            </a:r>
            <a:r>
              <a:rPr lang="en-US" sz="2600" dirty="0" smtClean="0"/>
              <a:t>but </a:t>
            </a:r>
            <a:r>
              <a:rPr lang="en-US" sz="2600" dirty="0" smtClean="0">
                <a:solidFill>
                  <a:srgbClr val="FF0000"/>
                </a:solidFill>
              </a:rPr>
              <a:t>lower waves</a:t>
            </a:r>
          </a:p>
          <a:p>
            <a:endParaRPr lang="en-US" sz="2600" dirty="0"/>
          </a:p>
        </p:txBody>
      </p:sp>
    </p:spTree>
    <p:extLst>
      <p:ext uri="{BB962C8B-B14F-4D97-AF65-F5344CB8AC3E}">
        <p14:creationId xmlns:p14="http://schemas.microsoft.com/office/powerpoint/2010/main" xmlns="" val="707601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66800"/>
          </a:xfrm>
        </p:spPr>
        <p:txBody>
          <a:bodyPr/>
          <a:lstStyle/>
          <a:p>
            <a:r>
              <a:rPr lang="en-US" dirty="0" smtClean="0"/>
              <a:t>Storm Surge Classification</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xmlns="" val="2003047234"/>
              </p:ext>
            </p:extLst>
          </p:nvPr>
        </p:nvGraphicFramePr>
        <p:xfrm>
          <a:off x="1447800" y="1676400"/>
          <a:ext cx="6172200" cy="3581402"/>
        </p:xfrm>
        <a:graphic>
          <a:graphicData uri="http://schemas.openxmlformats.org/drawingml/2006/table">
            <a:tbl>
              <a:tblPr firstRow="1" bandRow="1">
                <a:tableStyleId>{5C22544A-7EE6-4342-B048-85BDC9FD1C3A}</a:tableStyleId>
              </a:tblPr>
              <a:tblGrid>
                <a:gridCol w="2057400"/>
                <a:gridCol w="2057400"/>
                <a:gridCol w="2057400"/>
              </a:tblGrid>
              <a:tr h="591710">
                <a:tc>
                  <a:txBody>
                    <a:bodyPr/>
                    <a:lstStyle/>
                    <a:p>
                      <a:r>
                        <a:rPr lang="en-US" dirty="0" smtClean="0"/>
                        <a:t>Intensity</a:t>
                      </a:r>
                      <a:endParaRPr lang="en-US" dirty="0"/>
                    </a:p>
                  </a:txBody>
                  <a:tcPr/>
                </a:tc>
                <a:tc>
                  <a:txBody>
                    <a:bodyPr/>
                    <a:lstStyle/>
                    <a:p>
                      <a:r>
                        <a:rPr lang="en-US" dirty="0" smtClean="0"/>
                        <a:t>Winds</a:t>
                      </a:r>
                      <a:endParaRPr lang="en-US" dirty="0"/>
                    </a:p>
                  </a:txBody>
                  <a:tcPr/>
                </a:tc>
                <a:tc>
                  <a:txBody>
                    <a:bodyPr/>
                    <a:lstStyle/>
                    <a:p>
                      <a:r>
                        <a:rPr lang="en-US" dirty="0" smtClean="0"/>
                        <a:t>Storm Surge</a:t>
                      </a:r>
                      <a:endParaRPr lang="en-US" dirty="0"/>
                    </a:p>
                  </a:txBody>
                  <a:tcPr/>
                </a:tc>
              </a:tr>
              <a:tr h="622852">
                <a:tc>
                  <a:txBody>
                    <a:bodyPr/>
                    <a:lstStyle/>
                    <a:p>
                      <a:r>
                        <a:rPr lang="en-US" dirty="0" smtClean="0"/>
                        <a:t>Category 1</a:t>
                      </a:r>
                      <a:endParaRPr lang="en-US" dirty="0"/>
                    </a:p>
                  </a:txBody>
                  <a:tcPr/>
                </a:tc>
                <a:tc>
                  <a:txBody>
                    <a:bodyPr/>
                    <a:lstStyle/>
                    <a:p>
                      <a:r>
                        <a:rPr lang="en-US" dirty="0" smtClean="0"/>
                        <a:t>74 – 95 mph</a:t>
                      </a:r>
                      <a:endParaRPr lang="en-US" dirty="0"/>
                    </a:p>
                  </a:txBody>
                  <a:tcPr/>
                </a:tc>
                <a:tc>
                  <a:txBody>
                    <a:bodyPr/>
                    <a:lstStyle/>
                    <a:p>
                      <a:r>
                        <a:rPr lang="en-US" dirty="0" smtClean="0"/>
                        <a:t>4 – 5 ft.</a:t>
                      </a:r>
                      <a:endParaRPr lang="en-US" dirty="0"/>
                    </a:p>
                  </a:txBody>
                  <a:tcPr/>
                </a:tc>
              </a:tr>
              <a:tr h="591710">
                <a:tc>
                  <a:txBody>
                    <a:bodyPr/>
                    <a:lstStyle/>
                    <a:p>
                      <a:r>
                        <a:rPr lang="en-US" dirty="0" smtClean="0"/>
                        <a:t>Category 2</a:t>
                      </a:r>
                      <a:endParaRPr lang="en-US" dirty="0"/>
                    </a:p>
                  </a:txBody>
                  <a:tcPr/>
                </a:tc>
                <a:tc>
                  <a:txBody>
                    <a:bodyPr/>
                    <a:lstStyle/>
                    <a:p>
                      <a:r>
                        <a:rPr lang="en-US" dirty="0" smtClean="0"/>
                        <a:t>96 – 110 mph</a:t>
                      </a:r>
                      <a:endParaRPr lang="en-US" dirty="0"/>
                    </a:p>
                  </a:txBody>
                  <a:tcPr/>
                </a:tc>
                <a:tc>
                  <a:txBody>
                    <a:bodyPr/>
                    <a:lstStyle/>
                    <a:p>
                      <a:r>
                        <a:rPr lang="en-US" dirty="0" smtClean="0"/>
                        <a:t>6 –</a:t>
                      </a:r>
                      <a:r>
                        <a:rPr lang="en-US" baseline="0" dirty="0" smtClean="0"/>
                        <a:t> 8 </a:t>
                      </a:r>
                      <a:r>
                        <a:rPr lang="en-US" dirty="0" smtClean="0"/>
                        <a:t> ft.</a:t>
                      </a:r>
                      <a:endParaRPr lang="en-US" dirty="0"/>
                    </a:p>
                  </a:txBody>
                  <a:tcPr/>
                </a:tc>
              </a:tr>
              <a:tr h="591710">
                <a:tc>
                  <a:txBody>
                    <a:bodyPr/>
                    <a:lstStyle/>
                    <a:p>
                      <a:r>
                        <a:rPr lang="en-US" dirty="0" smtClean="0"/>
                        <a:t>Category 3</a:t>
                      </a:r>
                      <a:endParaRPr lang="en-US" dirty="0"/>
                    </a:p>
                  </a:txBody>
                  <a:tcPr/>
                </a:tc>
                <a:tc>
                  <a:txBody>
                    <a:bodyPr/>
                    <a:lstStyle/>
                    <a:p>
                      <a:r>
                        <a:rPr lang="en-US" dirty="0" smtClean="0"/>
                        <a:t>111 – 130 mph</a:t>
                      </a:r>
                      <a:endParaRPr lang="en-US" dirty="0"/>
                    </a:p>
                  </a:txBody>
                  <a:tcPr/>
                </a:tc>
                <a:tc>
                  <a:txBody>
                    <a:bodyPr/>
                    <a:lstStyle/>
                    <a:p>
                      <a:r>
                        <a:rPr lang="en-US" dirty="0" smtClean="0"/>
                        <a:t>9 – 12 ft.</a:t>
                      </a:r>
                      <a:endParaRPr lang="en-US" dirty="0"/>
                    </a:p>
                  </a:txBody>
                  <a:tcPr/>
                </a:tc>
              </a:tr>
              <a:tr h="591710">
                <a:tc>
                  <a:txBody>
                    <a:bodyPr/>
                    <a:lstStyle/>
                    <a:p>
                      <a:r>
                        <a:rPr lang="en-US" dirty="0" smtClean="0"/>
                        <a:t>Category 4</a:t>
                      </a:r>
                      <a:endParaRPr lang="en-US" dirty="0"/>
                    </a:p>
                  </a:txBody>
                  <a:tcPr/>
                </a:tc>
                <a:tc>
                  <a:txBody>
                    <a:bodyPr/>
                    <a:lstStyle/>
                    <a:p>
                      <a:r>
                        <a:rPr lang="en-US" dirty="0" smtClean="0"/>
                        <a:t>131 – 155 mph</a:t>
                      </a:r>
                      <a:endParaRPr lang="en-US" dirty="0"/>
                    </a:p>
                  </a:txBody>
                  <a:tcPr/>
                </a:tc>
                <a:tc>
                  <a:txBody>
                    <a:bodyPr/>
                    <a:lstStyle/>
                    <a:p>
                      <a:r>
                        <a:rPr lang="en-US" dirty="0" smtClean="0"/>
                        <a:t>13 – 18 ft.</a:t>
                      </a:r>
                      <a:endParaRPr lang="en-US" dirty="0"/>
                    </a:p>
                  </a:txBody>
                  <a:tcPr/>
                </a:tc>
              </a:tr>
              <a:tr h="591710">
                <a:tc>
                  <a:txBody>
                    <a:bodyPr/>
                    <a:lstStyle/>
                    <a:p>
                      <a:r>
                        <a:rPr lang="en-US" dirty="0" smtClean="0"/>
                        <a:t>Category 5</a:t>
                      </a:r>
                      <a:endParaRPr lang="en-US" dirty="0"/>
                    </a:p>
                  </a:txBody>
                  <a:tcPr/>
                </a:tc>
                <a:tc>
                  <a:txBody>
                    <a:bodyPr/>
                    <a:lstStyle/>
                    <a:p>
                      <a:r>
                        <a:rPr lang="en-US" dirty="0" smtClean="0"/>
                        <a:t>&gt; 155 mph</a:t>
                      </a:r>
                      <a:endParaRPr lang="en-US" dirty="0"/>
                    </a:p>
                  </a:txBody>
                  <a:tcPr/>
                </a:tc>
                <a:tc>
                  <a:txBody>
                    <a:bodyPr/>
                    <a:lstStyle/>
                    <a:p>
                      <a:r>
                        <a:rPr lang="en-US" dirty="0" smtClean="0"/>
                        <a:t>&gt; 18 ft.</a:t>
                      </a:r>
                      <a:endParaRPr lang="en-US" dirty="0"/>
                    </a:p>
                  </a:txBody>
                  <a:tcPr/>
                </a:tc>
              </a:tr>
            </a:tbl>
          </a:graphicData>
        </a:graphic>
      </p:graphicFrame>
      <p:sp>
        <p:nvSpPr>
          <p:cNvPr id="10" name="TextBox 9"/>
          <p:cNvSpPr txBox="1"/>
          <p:nvPr/>
        </p:nvSpPr>
        <p:spPr>
          <a:xfrm>
            <a:off x="0" y="4876800"/>
            <a:ext cx="9144000" cy="1569660"/>
          </a:xfrm>
          <a:prstGeom prst="rect">
            <a:avLst/>
          </a:prstGeom>
          <a:noFill/>
        </p:spPr>
        <p:txBody>
          <a:bodyPr wrap="square" rtlCol="0">
            <a:spAutoFit/>
          </a:bodyPr>
          <a:lstStyle/>
          <a:p>
            <a:pPr marL="285750" indent="-285750">
              <a:buFont typeface="Arial" pitchFamily="34" charset="0"/>
              <a:buChar char="•"/>
            </a:pPr>
            <a:endParaRPr lang="en-US" dirty="0" smtClean="0"/>
          </a:p>
          <a:p>
            <a:pPr marL="285750" indent="-285750">
              <a:buFont typeface="Arial" pitchFamily="34" charset="0"/>
              <a:buChar char="•"/>
            </a:pPr>
            <a:endParaRPr lang="en-US" dirty="0" smtClean="0"/>
          </a:p>
          <a:p>
            <a:pPr marL="285750" indent="-285750">
              <a:buFont typeface="Arial" pitchFamily="34" charset="0"/>
              <a:buChar char="•"/>
            </a:pPr>
            <a:r>
              <a:rPr lang="en-US" sz="2000" b="1" dirty="0" smtClean="0"/>
              <a:t>Storm surge is dependent on much more factors than just hurricane wind speed  </a:t>
            </a:r>
          </a:p>
          <a:p>
            <a:pPr marL="285750" indent="-285750">
              <a:buFont typeface="Arial" pitchFamily="34" charset="0"/>
              <a:buChar char="•"/>
            </a:pPr>
            <a:r>
              <a:rPr lang="en-US" sz="2000" b="1" dirty="0" smtClean="0">
                <a:solidFill>
                  <a:srgbClr val="FF0000"/>
                </a:solidFill>
              </a:rPr>
              <a:t>Currently no storm surge classification system since there are too many variables for a global classification scheme</a:t>
            </a:r>
            <a:endParaRPr lang="en-US" sz="2000" b="1" dirty="0">
              <a:solidFill>
                <a:srgbClr val="FF0000"/>
              </a:solidFill>
            </a:endParaRPr>
          </a:p>
        </p:txBody>
      </p:sp>
      <p:sp>
        <p:nvSpPr>
          <p:cNvPr id="3" name="Multiply 2"/>
          <p:cNvSpPr/>
          <p:nvPr/>
        </p:nvSpPr>
        <p:spPr>
          <a:xfrm>
            <a:off x="5257800" y="1752600"/>
            <a:ext cx="3886200" cy="3962400"/>
          </a:xfrm>
          <a:prstGeom prst="mathMultiply">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TextBox 6"/>
          <p:cNvSpPr txBox="1"/>
          <p:nvPr/>
        </p:nvSpPr>
        <p:spPr>
          <a:xfrm>
            <a:off x="304800" y="1047690"/>
            <a:ext cx="8686800" cy="400110"/>
          </a:xfrm>
          <a:prstGeom prst="rect">
            <a:avLst/>
          </a:prstGeom>
          <a:noFill/>
        </p:spPr>
        <p:txBody>
          <a:bodyPr wrap="square" rtlCol="0">
            <a:spAutoFit/>
          </a:bodyPr>
          <a:lstStyle/>
          <a:p>
            <a:pPr>
              <a:buFont typeface="Arial" pitchFamily="34" charset="0"/>
              <a:buChar char="•"/>
            </a:pPr>
            <a:r>
              <a:rPr lang="en-US" sz="2000" b="1" dirty="0" smtClean="0">
                <a:solidFill>
                  <a:srgbClr val="FF0000"/>
                </a:solidFill>
              </a:rPr>
              <a:t>  New </a:t>
            </a:r>
            <a:r>
              <a:rPr lang="en-US" sz="2000" b="1" dirty="0" err="1" smtClean="0">
                <a:solidFill>
                  <a:srgbClr val="FF0000"/>
                </a:solidFill>
              </a:rPr>
              <a:t>Saffir</a:t>
            </a:r>
            <a:r>
              <a:rPr lang="en-US" sz="2000" b="1" dirty="0" smtClean="0">
                <a:solidFill>
                  <a:srgbClr val="FF0000"/>
                </a:solidFill>
              </a:rPr>
              <a:t> Simpson Hurricane Scale  (SSHS) does not have storm surge levels</a:t>
            </a:r>
            <a:endParaRPr lang="en-US" sz="2000" b="1" dirty="0">
              <a:solidFill>
                <a:srgbClr val="FF0000"/>
              </a:solidFill>
            </a:endParaRPr>
          </a:p>
        </p:txBody>
      </p:sp>
    </p:spTree>
    <p:extLst>
      <p:ext uri="{BB962C8B-B14F-4D97-AF65-F5344CB8AC3E}">
        <p14:creationId xmlns:p14="http://schemas.microsoft.com/office/powerpoint/2010/main" xmlns="" val="35430568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3200" dirty="0" smtClean="0"/>
              <a:t>Influence of Storm Size</a:t>
            </a:r>
            <a:br>
              <a:rPr lang="en-US" sz="3200" dirty="0" smtClean="0"/>
            </a:br>
            <a:r>
              <a:rPr lang="en-US" sz="3200" dirty="0" smtClean="0"/>
              <a:t>Katrina vs. Camille</a:t>
            </a:r>
            <a:endParaRPr lang="en-US" sz="3200" dirty="0"/>
          </a:p>
        </p:txBody>
      </p:sp>
      <p:sp>
        <p:nvSpPr>
          <p:cNvPr id="11" name="Content Placeholder 10"/>
          <p:cNvSpPr>
            <a:spLocks noGrp="1"/>
          </p:cNvSpPr>
          <p:nvPr>
            <p:ph sz="half" idx="1"/>
          </p:nvPr>
        </p:nvSpPr>
        <p:spPr>
          <a:xfrm>
            <a:off x="0" y="4495800"/>
            <a:ext cx="4495800" cy="2316163"/>
          </a:xfrm>
        </p:spPr>
        <p:txBody>
          <a:bodyPr>
            <a:normAutofit/>
          </a:bodyPr>
          <a:lstStyle/>
          <a:p>
            <a:r>
              <a:rPr lang="en-US" dirty="0" smtClean="0"/>
              <a:t>Katrina</a:t>
            </a:r>
            <a:endParaRPr lang="en-US" sz="2000" dirty="0" smtClean="0"/>
          </a:p>
          <a:p>
            <a:pPr lvl="1"/>
            <a:r>
              <a:rPr lang="en-US" sz="2000" dirty="0" smtClean="0"/>
              <a:t>Category 3 at landfall (130 mph)</a:t>
            </a:r>
          </a:p>
          <a:p>
            <a:pPr lvl="1"/>
            <a:r>
              <a:rPr lang="en-US" sz="2000" dirty="0" smtClean="0"/>
              <a:t>30 mile R</a:t>
            </a:r>
            <a:r>
              <a:rPr lang="en-US" sz="2000" baseline="-25000" dirty="0" smtClean="0"/>
              <a:t>max</a:t>
            </a:r>
            <a:endParaRPr lang="en-US" sz="2000" dirty="0" smtClean="0"/>
          </a:p>
          <a:p>
            <a:pPr lvl="1"/>
            <a:r>
              <a:rPr lang="en-US" sz="2000" dirty="0" smtClean="0"/>
              <a:t>27.8 feet of surge</a:t>
            </a:r>
          </a:p>
          <a:p>
            <a:pPr lvl="1"/>
            <a:r>
              <a:rPr lang="en-US" sz="2000" dirty="0" smtClean="0">
                <a:hlinkClick r:id="rId3"/>
              </a:rPr>
              <a:t>NHC SLOSH Link</a:t>
            </a:r>
            <a:endParaRPr lang="en-US" sz="2000" dirty="0"/>
          </a:p>
        </p:txBody>
      </p:sp>
      <p:sp>
        <p:nvSpPr>
          <p:cNvPr id="12" name="Content Placeholder 11"/>
          <p:cNvSpPr>
            <a:spLocks noGrp="1"/>
          </p:cNvSpPr>
          <p:nvPr>
            <p:ph sz="half" idx="2"/>
          </p:nvPr>
        </p:nvSpPr>
        <p:spPr>
          <a:xfrm>
            <a:off x="4648200" y="4495800"/>
            <a:ext cx="4495800" cy="2316163"/>
          </a:xfrm>
        </p:spPr>
        <p:txBody>
          <a:bodyPr>
            <a:normAutofit/>
          </a:bodyPr>
          <a:lstStyle/>
          <a:p>
            <a:r>
              <a:rPr lang="en-US" dirty="0" smtClean="0"/>
              <a:t>Camille</a:t>
            </a:r>
          </a:p>
          <a:p>
            <a:pPr lvl="1"/>
            <a:r>
              <a:rPr lang="en-US" sz="2000" dirty="0" smtClean="0"/>
              <a:t>Category 5 at landfall (160 mph)</a:t>
            </a:r>
          </a:p>
          <a:p>
            <a:pPr lvl="1"/>
            <a:r>
              <a:rPr lang="en-US" sz="2000" dirty="0" smtClean="0"/>
              <a:t>15 mile R</a:t>
            </a:r>
            <a:r>
              <a:rPr lang="en-US" sz="2000" baseline="-25000" dirty="0" smtClean="0"/>
              <a:t>max</a:t>
            </a:r>
            <a:r>
              <a:rPr lang="en-US" sz="2000" dirty="0" smtClean="0"/>
              <a:t> </a:t>
            </a:r>
          </a:p>
          <a:p>
            <a:pPr lvl="1"/>
            <a:r>
              <a:rPr lang="en-US" sz="2000" dirty="0" smtClean="0"/>
              <a:t>22.6 feet of surge</a:t>
            </a:r>
          </a:p>
          <a:p>
            <a:pPr lvl="1"/>
            <a:r>
              <a:rPr lang="en-US" sz="2000" dirty="0" smtClean="0">
                <a:hlinkClick r:id="rId4"/>
              </a:rPr>
              <a:t>NHC SLOSH Link</a:t>
            </a:r>
            <a:endParaRPr lang="en-US" sz="2000" dirty="0"/>
          </a:p>
        </p:txBody>
      </p:sp>
      <p:pic>
        <p:nvPicPr>
          <p:cNvPr id="15" name="Picture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04800" y="1295400"/>
            <a:ext cx="8533892" cy="3200209"/>
          </a:xfrm>
          <a:prstGeom prst="rect">
            <a:avLst/>
          </a:prstGeom>
        </p:spPr>
      </p:pic>
    </p:spTree>
    <p:extLst>
      <p:ext uri="{BB962C8B-B14F-4D97-AF65-F5344CB8AC3E}">
        <p14:creationId xmlns:p14="http://schemas.microsoft.com/office/powerpoint/2010/main" xmlns="" val="3578916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oadways"/>
          <p:cNvPicPr>
            <a:picLocks noChangeAspect="1" noChangeArrowheads="1"/>
          </p:cNvPicPr>
          <p:nvPr/>
        </p:nvPicPr>
        <p:blipFill>
          <a:blip r:embed="rId3" cstate="print"/>
          <a:srcRect/>
          <a:stretch>
            <a:fillRect/>
          </a:stretch>
        </p:blipFill>
        <p:spPr bwMode="auto">
          <a:xfrm>
            <a:off x="3810000" y="914400"/>
            <a:ext cx="1873250" cy="2425700"/>
          </a:xfrm>
          <a:prstGeom prst="rect">
            <a:avLst/>
          </a:prstGeom>
          <a:noFill/>
          <a:ln w="9525">
            <a:noFill/>
            <a:miter lim="800000"/>
            <a:headEnd/>
            <a:tailEnd/>
          </a:ln>
        </p:spPr>
      </p:pic>
      <p:pic>
        <p:nvPicPr>
          <p:cNvPr id="4099" name="Picture 3" descr="evacuees"/>
          <p:cNvPicPr>
            <a:picLocks noChangeAspect="1" noChangeArrowheads="1"/>
          </p:cNvPicPr>
          <p:nvPr/>
        </p:nvPicPr>
        <p:blipFill>
          <a:blip r:embed="rId4" cstate="print"/>
          <a:srcRect/>
          <a:stretch>
            <a:fillRect/>
          </a:stretch>
        </p:blipFill>
        <p:spPr bwMode="auto">
          <a:xfrm>
            <a:off x="6553200" y="3733800"/>
            <a:ext cx="2073275" cy="1552575"/>
          </a:xfrm>
          <a:prstGeom prst="rect">
            <a:avLst/>
          </a:prstGeom>
          <a:noFill/>
          <a:ln w="9525">
            <a:noFill/>
            <a:miter lim="800000"/>
            <a:headEnd/>
            <a:tailEnd/>
          </a:ln>
        </p:spPr>
      </p:pic>
      <p:pic>
        <p:nvPicPr>
          <p:cNvPr id="4100" name="Picture 4" descr="pets stranded"/>
          <p:cNvPicPr>
            <a:picLocks noChangeAspect="1" noChangeArrowheads="1"/>
          </p:cNvPicPr>
          <p:nvPr/>
        </p:nvPicPr>
        <p:blipFill>
          <a:blip r:embed="rId5" cstate="print"/>
          <a:srcRect/>
          <a:stretch>
            <a:fillRect/>
          </a:stretch>
        </p:blipFill>
        <p:spPr bwMode="auto">
          <a:xfrm>
            <a:off x="4114800" y="3810000"/>
            <a:ext cx="2151063" cy="1428750"/>
          </a:xfrm>
          <a:prstGeom prst="rect">
            <a:avLst/>
          </a:prstGeom>
          <a:noFill/>
          <a:ln w="9525">
            <a:noFill/>
            <a:miter lim="800000"/>
            <a:headEnd/>
            <a:tailEnd/>
          </a:ln>
        </p:spPr>
      </p:pic>
      <p:pic>
        <p:nvPicPr>
          <p:cNvPr id="4101" name="Picture 5" descr="people katrina"/>
          <p:cNvPicPr>
            <a:picLocks noChangeAspect="1" noChangeArrowheads="1"/>
          </p:cNvPicPr>
          <p:nvPr/>
        </p:nvPicPr>
        <p:blipFill>
          <a:blip r:embed="rId6" cstate="print"/>
          <a:srcRect/>
          <a:stretch>
            <a:fillRect/>
          </a:stretch>
        </p:blipFill>
        <p:spPr bwMode="auto">
          <a:xfrm>
            <a:off x="838200" y="914400"/>
            <a:ext cx="1863725" cy="1395413"/>
          </a:xfrm>
          <a:prstGeom prst="rect">
            <a:avLst/>
          </a:prstGeom>
          <a:noFill/>
          <a:ln w="9525">
            <a:noFill/>
            <a:miter lim="800000"/>
            <a:headEnd/>
            <a:tailEnd/>
          </a:ln>
        </p:spPr>
      </p:pic>
      <p:pic>
        <p:nvPicPr>
          <p:cNvPr id="4102" name="Picture 6" descr="home destroyed Katrina"/>
          <p:cNvPicPr>
            <a:picLocks noChangeAspect="1" noChangeArrowheads="1"/>
          </p:cNvPicPr>
          <p:nvPr/>
        </p:nvPicPr>
        <p:blipFill>
          <a:blip r:embed="rId7" cstate="print"/>
          <a:srcRect/>
          <a:stretch>
            <a:fillRect/>
          </a:stretch>
        </p:blipFill>
        <p:spPr bwMode="auto">
          <a:xfrm>
            <a:off x="5943600" y="1219200"/>
            <a:ext cx="1892300" cy="1277938"/>
          </a:xfrm>
          <a:prstGeom prst="rect">
            <a:avLst/>
          </a:prstGeom>
          <a:noFill/>
          <a:ln w="9525">
            <a:noFill/>
            <a:miter lim="800000"/>
            <a:headEnd/>
            <a:tailEnd/>
          </a:ln>
        </p:spPr>
      </p:pic>
      <p:sp>
        <p:nvSpPr>
          <p:cNvPr id="5127" name="Text Box 7"/>
          <p:cNvSpPr txBox="1">
            <a:spLocks noChangeArrowheads="1"/>
          </p:cNvSpPr>
          <p:nvPr/>
        </p:nvSpPr>
        <p:spPr bwMode="auto">
          <a:xfrm>
            <a:off x="838200" y="2438400"/>
            <a:ext cx="2025650" cy="274638"/>
          </a:xfrm>
          <a:prstGeom prst="rect">
            <a:avLst/>
          </a:prstGeom>
          <a:noFill/>
          <a:ln w="9525">
            <a:noFill/>
            <a:miter lim="800000"/>
            <a:headEnd/>
            <a:tailEnd/>
          </a:ln>
          <a:effectLst/>
        </p:spPr>
        <p:txBody>
          <a:bodyPr lIns="0" tIns="0" rIns="0" bIns="0">
            <a:spAutoFit/>
          </a:bodyPr>
          <a:lstStyle/>
          <a:p>
            <a:pPr algn="r" fontAlgn="auto">
              <a:spcBef>
                <a:spcPts val="0"/>
              </a:spcBef>
              <a:spcAft>
                <a:spcPts val="0"/>
              </a:spcAft>
              <a:defRPr/>
            </a:pPr>
            <a:r>
              <a:rPr lang="en-US" b="1" dirty="0" smtClean="0">
                <a:effectLst>
                  <a:outerShdw blurRad="38100" dist="38100" dir="2700000" algn="tl">
                    <a:srgbClr val="000000"/>
                  </a:outerShdw>
                </a:effectLst>
                <a:latin typeface="Times New Roman" pitchFamily="18" charset="0"/>
                <a:cs typeface="+mn-cs"/>
              </a:rPr>
              <a:t>&gt;1,600 Lives </a:t>
            </a:r>
            <a:r>
              <a:rPr lang="en-US" b="1" dirty="0">
                <a:effectLst>
                  <a:outerShdw blurRad="38100" dist="38100" dir="2700000" algn="tl">
                    <a:srgbClr val="000000"/>
                  </a:outerShdw>
                </a:effectLst>
                <a:latin typeface="Times New Roman" pitchFamily="18" charset="0"/>
                <a:cs typeface="+mn-cs"/>
              </a:rPr>
              <a:t>Lost…</a:t>
            </a:r>
          </a:p>
        </p:txBody>
      </p:sp>
      <p:sp>
        <p:nvSpPr>
          <p:cNvPr id="5128" name="Text Box 8"/>
          <p:cNvSpPr txBox="1">
            <a:spLocks noChangeArrowheads="1"/>
          </p:cNvSpPr>
          <p:nvPr/>
        </p:nvSpPr>
        <p:spPr bwMode="auto">
          <a:xfrm>
            <a:off x="5842000" y="2819400"/>
            <a:ext cx="3124200" cy="549275"/>
          </a:xfrm>
          <a:prstGeom prst="rect">
            <a:avLst/>
          </a:prstGeom>
          <a:noFill/>
          <a:ln w="9525">
            <a:noFill/>
            <a:miter lim="800000"/>
            <a:headEnd/>
            <a:tailEnd/>
          </a:ln>
          <a:effectLst/>
        </p:spPr>
        <p:txBody>
          <a:bodyPr lIns="0" tIns="0" rIns="0" bIns="0">
            <a:spAutoFit/>
          </a:bodyPr>
          <a:lstStyle/>
          <a:p>
            <a:pPr algn="ctr" fontAlgn="auto">
              <a:spcBef>
                <a:spcPts val="0"/>
              </a:spcBef>
              <a:spcAft>
                <a:spcPts val="0"/>
              </a:spcAft>
              <a:defRPr/>
            </a:pPr>
            <a:r>
              <a:rPr lang="en-US" b="1">
                <a:effectLst>
                  <a:outerShdw blurRad="38100" dist="38100" dir="2700000" algn="tl">
                    <a:srgbClr val="000000"/>
                  </a:outerShdw>
                </a:effectLst>
                <a:latin typeface="Times New Roman" pitchFamily="18" charset="0"/>
                <a:cs typeface="+mn-cs"/>
              </a:rPr>
              <a:t>$120 B in Personal and Public </a:t>
            </a:r>
          </a:p>
          <a:p>
            <a:pPr algn="ctr" fontAlgn="auto">
              <a:spcBef>
                <a:spcPts val="0"/>
              </a:spcBef>
              <a:spcAft>
                <a:spcPts val="0"/>
              </a:spcAft>
              <a:defRPr/>
            </a:pPr>
            <a:r>
              <a:rPr lang="en-US" b="1">
                <a:effectLst>
                  <a:outerShdw blurRad="38100" dist="38100" dir="2700000" algn="tl">
                    <a:srgbClr val="000000"/>
                  </a:outerShdw>
                </a:effectLst>
                <a:latin typeface="Times New Roman" pitchFamily="18" charset="0"/>
                <a:cs typeface="+mn-cs"/>
              </a:rPr>
              <a:t>Property Damage….. </a:t>
            </a:r>
          </a:p>
        </p:txBody>
      </p:sp>
      <p:sp>
        <p:nvSpPr>
          <p:cNvPr id="5130" name="Text Box 10"/>
          <p:cNvSpPr txBox="1">
            <a:spLocks noChangeArrowheads="1"/>
          </p:cNvSpPr>
          <p:nvPr/>
        </p:nvSpPr>
        <p:spPr bwMode="auto">
          <a:xfrm>
            <a:off x="6127750" y="5562600"/>
            <a:ext cx="2482850" cy="1107996"/>
          </a:xfrm>
          <a:prstGeom prst="rect">
            <a:avLst/>
          </a:prstGeom>
          <a:noFill/>
          <a:ln w="9525">
            <a:noFill/>
            <a:miter lim="800000"/>
            <a:headEnd/>
            <a:tailEnd/>
          </a:ln>
          <a:effectLst/>
        </p:spPr>
        <p:txBody>
          <a:bodyPr lIns="0" tIns="0" rIns="0" bIns="0">
            <a:spAutoFit/>
          </a:bodyPr>
          <a:lstStyle/>
          <a:p>
            <a:pPr algn="r" fontAlgn="auto">
              <a:spcBef>
                <a:spcPts val="0"/>
              </a:spcBef>
              <a:spcAft>
                <a:spcPts val="0"/>
              </a:spcAft>
              <a:defRPr/>
            </a:pPr>
            <a:r>
              <a:rPr lang="en-US" b="1" dirty="0">
                <a:effectLst>
                  <a:outerShdw blurRad="38100" dist="38100" dir="2700000" algn="tl">
                    <a:srgbClr val="000000"/>
                  </a:outerShdw>
                </a:effectLst>
                <a:latin typeface="Times New Roman" pitchFamily="18" charset="0"/>
                <a:cs typeface="+mn-cs"/>
              </a:rPr>
              <a:t>50% of New Orleans </a:t>
            </a:r>
          </a:p>
          <a:p>
            <a:pPr algn="r" fontAlgn="auto">
              <a:spcBef>
                <a:spcPts val="0"/>
              </a:spcBef>
              <a:spcAft>
                <a:spcPts val="0"/>
              </a:spcAft>
              <a:defRPr/>
            </a:pPr>
            <a:r>
              <a:rPr lang="en-US" b="1" dirty="0">
                <a:effectLst>
                  <a:outerShdw blurRad="38100" dist="38100" dir="2700000" algn="tl">
                    <a:srgbClr val="000000"/>
                  </a:outerShdw>
                </a:effectLst>
                <a:latin typeface="Times New Roman" pitchFamily="18" charset="0"/>
                <a:cs typeface="+mn-cs"/>
              </a:rPr>
              <a:t>population </a:t>
            </a:r>
            <a:r>
              <a:rPr lang="en-US" b="1" dirty="0" smtClean="0">
                <a:effectLst>
                  <a:outerShdw blurRad="38100" dist="38100" dir="2700000" algn="tl">
                    <a:srgbClr val="000000"/>
                  </a:outerShdw>
                </a:effectLst>
                <a:latin typeface="Times New Roman" pitchFamily="18" charset="0"/>
                <a:cs typeface="+mn-cs"/>
              </a:rPr>
              <a:t>displaced…</a:t>
            </a:r>
          </a:p>
          <a:p>
            <a:pPr algn="ctr" fontAlgn="auto">
              <a:spcBef>
                <a:spcPts val="0"/>
              </a:spcBef>
              <a:spcAft>
                <a:spcPts val="0"/>
              </a:spcAft>
              <a:defRPr/>
            </a:pPr>
            <a:r>
              <a:rPr lang="en-US" b="1" dirty="0" smtClean="0">
                <a:effectLst>
                  <a:outerShdw blurRad="38100" dist="38100" dir="2700000" algn="tl">
                    <a:srgbClr val="000000"/>
                  </a:outerShdw>
                </a:effectLst>
                <a:latin typeface="Times New Roman" pitchFamily="18" charset="0"/>
              </a:rPr>
              <a:t>&gt;80% </a:t>
            </a:r>
            <a:r>
              <a:rPr lang="en-US" b="1" dirty="0" smtClean="0">
                <a:effectLst>
                  <a:outerShdw blurRad="38100" dist="38100" dir="2700000" algn="tl">
                    <a:srgbClr val="000000"/>
                  </a:outerShdw>
                </a:effectLst>
                <a:latin typeface="Times New Roman" pitchFamily="18" charset="0"/>
                <a:cs typeface="+mn-cs"/>
              </a:rPr>
              <a:t>now back</a:t>
            </a:r>
          </a:p>
          <a:p>
            <a:pPr algn="r" fontAlgn="auto">
              <a:spcBef>
                <a:spcPts val="0"/>
              </a:spcBef>
              <a:spcAft>
                <a:spcPts val="0"/>
              </a:spcAft>
              <a:defRPr/>
            </a:pPr>
            <a:endParaRPr lang="en-US" b="1" dirty="0">
              <a:effectLst>
                <a:outerShdw blurRad="38100" dist="38100" dir="2700000" algn="tl">
                  <a:srgbClr val="000000"/>
                </a:outerShdw>
              </a:effectLst>
              <a:latin typeface="Times New Roman" pitchFamily="18" charset="0"/>
              <a:cs typeface="+mn-cs"/>
            </a:endParaRPr>
          </a:p>
        </p:txBody>
      </p:sp>
      <p:pic>
        <p:nvPicPr>
          <p:cNvPr id="4106" name="Picture 11" descr="land loss"/>
          <p:cNvPicPr>
            <a:picLocks noChangeAspect="1" noChangeArrowheads="1"/>
          </p:cNvPicPr>
          <p:nvPr/>
        </p:nvPicPr>
        <p:blipFill>
          <a:blip r:embed="rId8" cstate="print"/>
          <a:srcRect/>
          <a:stretch>
            <a:fillRect/>
          </a:stretch>
        </p:blipFill>
        <p:spPr bwMode="auto">
          <a:xfrm>
            <a:off x="225425" y="2895600"/>
            <a:ext cx="3527425" cy="2819400"/>
          </a:xfrm>
          <a:prstGeom prst="rect">
            <a:avLst/>
          </a:prstGeom>
          <a:noFill/>
          <a:ln w="9525">
            <a:noFill/>
            <a:miter lim="800000"/>
            <a:headEnd/>
            <a:tailEnd/>
          </a:ln>
        </p:spPr>
      </p:pic>
      <p:sp>
        <p:nvSpPr>
          <p:cNvPr id="5132" name="Text Box 12"/>
          <p:cNvSpPr txBox="1">
            <a:spLocks noChangeArrowheads="1"/>
          </p:cNvSpPr>
          <p:nvPr/>
        </p:nvSpPr>
        <p:spPr bwMode="auto">
          <a:xfrm>
            <a:off x="0" y="5791200"/>
            <a:ext cx="5175250" cy="549275"/>
          </a:xfrm>
          <a:prstGeom prst="rect">
            <a:avLst/>
          </a:prstGeom>
          <a:noFill/>
          <a:ln w="9525">
            <a:noFill/>
            <a:miter lim="800000"/>
            <a:headEnd/>
            <a:tailEnd/>
          </a:ln>
          <a:effectLst/>
        </p:spPr>
        <p:txBody>
          <a:bodyPr lIns="0" tIns="0" rIns="0" bIns="0">
            <a:spAutoFit/>
          </a:bodyPr>
          <a:lstStyle/>
          <a:p>
            <a:pPr algn="ctr" fontAlgn="auto">
              <a:spcBef>
                <a:spcPts val="0"/>
              </a:spcBef>
              <a:spcAft>
                <a:spcPts val="0"/>
              </a:spcAft>
              <a:defRPr/>
            </a:pPr>
            <a:r>
              <a:rPr lang="en-US" b="1">
                <a:effectLst>
                  <a:outerShdw blurRad="38100" dist="38100" dir="2700000" algn="tl">
                    <a:srgbClr val="000000"/>
                  </a:outerShdw>
                </a:effectLst>
                <a:latin typeface="Times New Roman" pitchFamily="18" charset="0"/>
                <a:cs typeface="+mn-cs"/>
              </a:rPr>
              <a:t>Katrina &amp; Rita together caused ~ 217 square miles </a:t>
            </a:r>
          </a:p>
          <a:p>
            <a:pPr algn="ctr" fontAlgn="auto">
              <a:spcBef>
                <a:spcPts val="0"/>
              </a:spcBef>
              <a:spcAft>
                <a:spcPts val="0"/>
              </a:spcAft>
              <a:defRPr/>
            </a:pPr>
            <a:r>
              <a:rPr lang="en-US" b="1">
                <a:effectLst>
                  <a:outerShdw blurRad="38100" dist="38100" dir="2700000" algn="tl">
                    <a:srgbClr val="000000"/>
                  </a:outerShdw>
                </a:effectLst>
                <a:latin typeface="Times New Roman" pitchFamily="18" charset="0"/>
                <a:cs typeface="+mn-cs"/>
              </a:rPr>
              <a:t>of land loss in an already fragile ecosystem…</a:t>
            </a:r>
          </a:p>
        </p:txBody>
      </p:sp>
      <p:sp>
        <p:nvSpPr>
          <p:cNvPr id="4108" name="Rectangle 13"/>
          <p:cNvSpPr>
            <a:spLocks noChangeArrowheads="1"/>
          </p:cNvSpPr>
          <p:nvPr/>
        </p:nvSpPr>
        <p:spPr bwMode="auto">
          <a:xfrm>
            <a:off x="2057400" y="0"/>
            <a:ext cx="5486400" cy="1016000"/>
          </a:xfrm>
          <a:prstGeom prst="rect">
            <a:avLst/>
          </a:prstGeom>
          <a:noFill/>
          <a:ln w="9525">
            <a:noFill/>
            <a:miter lim="800000"/>
            <a:headEnd/>
            <a:tailEnd/>
          </a:ln>
        </p:spPr>
        <p:txBody>
          <a:bodyPr>
            <a:spAutoFit/>
          </a:bodyPr>
          <a:lstStyle/>
          <a:p>
            <a:pPr algn="ctr" eaLnBrk="0" hangingPunct="0"/>
            <a:r>
              <a:rPr lang="en-US" sz="2000">
                <a:solidFill>
                  <a:schemeClr val="tx2"/>
                </a:solidFill>
                <a:latin typeface="Times New Roman" pitchFamily="18" charset="0"/>
              </a:rPr>
              <a:t>Hurricane Katrina (2005) Caused Catastrophe</a:t>
            </a:r>
          </a:p>
          <a:p>
            <a:pPr algn="ctr" eaLnBrk="0" hangingPunct="0"/>
            <a:r>
              <a:rPr lang="en-US" sz="2000">
                <a:solidFill>
                  <a:schemeClr val="tx2"/>
                </a:solidFill>
                <a:latin typeface="Times New Roman" pitchFamily="18" charset="0"/>
              </a:rPr>
              <a:t>…and Reminded People of the Danger of </a:t>
            </a:r>
          </a:p>
          <a:p>
            <a:pPr algn="ctr" eaLnBrk="0" hangingPunct="0"/>
            <a:r>
              <a:rPr lang="en-US" sz="2000">
                <a:solidFill>
                  <a:schemeClr val="tx2"/>
                </a:solidFill>
                <a:latin typeface="Times New Roman" pitchFamily="18" charset="0"/>
              </a:rPr>
              <a:t>Storm Surge and Coastal Flooding</a:t>
            </a:r>
          </a:p>
        </p:txBody>
      </p:sp>
      <p:sp>
        <p:nvSpPr>
          <p:cNvPr id="14" name="Text Box 9"/>
          <p:cNvSpPr txBox="1">
            <a:spLocks noChangeArrowheads="1"/>
          </p:cNvSpPr>
          <p:nvPr/>
        </p:nvSpPr>
        <p:spPr bwMode="auto">
          <a:xfrm>
            <a:off x="4267200" y="5410200"/>
            <a:ext cx="2057400" cy="276225"/>
          </a:xfrm>
          <a:prstGeom prst="rect">
            <a:avLst/>
          </a:prstGeom>
          <a:noFill/>
          <a:ln w="9525">
            <a:noFill/>
            <a:miter lim="800000"/>
            <a:headEnd/>
            <a:tailEnd/>
          </a:ln>
          <a:effectLst/>
        </p:spPr>
        <p:txBody>
          <a:bodyPr lIns="0" tIns="0" rIns="0" bIns="0">
            <a:spAutoFit/>
          </a:bodyPr>
          <a:lstStyle/>
          <a:p>
            <a:pPr algn="r" fontAlgn="auto">
              <a:spcBef>
                <a:spcPts val="0"/>
              </a:spcBef>
              <a:spcAft>
                <a:spcPts val="0"/>
              </a:spcAft>
              <a:defRPr/>
            </a:pPr>
            <a:r>
              <a:rPr lang="en-US" dirty="0">
                <a:effectLst>
                  <a:outerShdw blurRad="38100" dist="38100" dir="2700000" algn="tl">
                    <a:srgbClr val="000000"/>
                  </a:outerShdw>
                </a:effectLst>
                <a:latin typeface="+mn-lt"/>
                <a:cs typeface="+mn-cs"/>
              </a:rPr>
              <a:t>Loved Ones Lost…</a:t>
            </a:r>
          </a:p>
        </p:txBody>
      </p:sp>
      <p:sp>
        <p:nvSpPr>
          <p:cNvPr id="4110" name="TextBox 15"/>
          <p:cNvSpPr txBox="1">
            <a:spLocks noChangeArrowheads="1"/>
          </p:cNvSpPr>
          <p:nvPr/>
        </p:nvSpPr>
        <p:spPr bwMode="auto">
          <a:xfrm>
            <a:off x="152400" y="228600"/>
            <a:ext cx="2057400" cy="646113"/>
          </a:xfrm>
          <a:prstGeom prst="rect">
            <a:avLst/>
          </a:prstGeom>
          <a:noFill/>
          <a:ln w="9525">
            <a:noFill/>
            <a:miter lim="800000"/>
            <a:headEnd/>
            <a:tailEnd/>
          </a:ln>
        </p:spPr>
        <p:txBody>
          <a:bodyPr>
            <a:spAutoFit/>
          </a:bodyPr>
          <a:lstStyle/>
          <a:p>
            <a:r>
              <a:rPr lang="en-US">
                <a:solidFill>
                  <a:srgbClr val="FF0000"/>
                </a:solidFill>
                <a:latin typeface="Calibri" pitchFamily="34" charset="0"/>
              </a:rPr>
              <a:t>IPET (2008)</a:t>
            </a:r>
          </a:p>
          <a:p>
            <a:r>
              <a:rPr lang="en-US">
                <a:solidFill>
                  <a:srgbClr val="FF0000"/>
                </a:solidFill>
                <a:latin typeface="Calibri" pitchFamily="34" charset="0"/>
              </a:rPr>
              <a:t>NAS/NRC (2009)</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Impact of Katrina on Storm Surge Modeling and Flood Mapping</a:t>
            </a:r>
            <a:endParaRPr lang="en-US" dirty="0"/>
          </a:p>
        </p:txBody>
      </p:sp>
      <p:sp>
        <p:nvSpPr>
          <p:cNvPr id="3" name="Content Placeholder 2"/>
          <p:cNvSpPr>
            <a:spLocks noGrp="1"/>
          </p:cNvSpPr>
          <p:nvPr>
            <p:ph sz="half" idx="1"/>
          </p:nvPr>
        </p:nvSpPr>
        <p:spPr>
          <a:xfrm>
            <a:off x="0" y="1600200"/>
            <a:ext cx="9144000" cy="4525963"/>
          </a:xfrm>
        </p:spPr>
        <p:txBody>
          <a:bodyPr/>
          <a:lstStyle/>
          <a:p>
            <a:r>
              <a:rPr lang="en-US" sz="2400" dirty="0" smtClean="0"/>
              <a:t>Significant advances in storm surge modeling and flood mapping</a:t>
            </a:r>
          </a:p>
          <a:p>
            <a:r>
              <a:rPr lang="en-US" sz="2400" dirty="0" smtClean="0"/>
              <a:t>Interagency Performance Evaluation Taskforce (IPET) study</a:t>
            </a:r>
          </a:p>
          <a:p>
            <a:r>
              <a:rPr lang="en-US" sz="2400" dirty="0" smtClean="0"/>
              <a:t>National Academies Committee Report on New Orleans Regional Hurricane Protection System </a:t>
            </a:r>
          </a:p>
          <a:p>
            <a:r>
              <a:rPr lang="en-US" sz="2400" dirty="0" smtClean="0"/>
              <a:t>National Academies Committee Report on Improving FEMA Flood Mapping Accuracy – </a:t>
            </a:r>
            <a:r>
              <a:rPr lang="en-US" sz="2400" i="1" dirty="0" smtClean="0"/>
              <a:t>Mapping the Zone</a:t>
            </a:r>
          </a:p>
          <a:p>
            <a:r>
              <a:rPr lang="en-US" sz="2400" dirty="0" smtClean="0"/>
              <a:t>A Regional Storm Surge and Inundation Model </a:t>
            </a:r>
            <a:r>
              <a:rPr lang="en-US" sz="2400" dirty="0" err="1" smtClean="0"/>
              <a:t>Testbed</a:t>
            </a:r>
            <a:r>
              <a:rPr lang="en-US" sz="2400" dirty="0" smtClean="0"/>
              <a:t>  is comparing 4 academic models (</a:t>
            </a:r>
            <a:r>
              <a:rPr lang="en-US" sz="2400" b="1" dirty="0" smtClean="0">
                <a:solidFill>
                  <a:srgbClr val="FF0000"/>
                </a:solidFill>
              </a:rPr>
              <a:t>ADCIRC, CH3D-SSMS, CMEPS, and FVCOM</a:t>
            </a:r>
            <a:r>
              <a:rPr lang="en-US" sz="2400" dirty="0" smtClean="0"/>
              <a:t>) with SLOSH for historical storms and inundation maps (</a:t>
            </a:r>
            <a:r>
              <a:rPr lang="en-US" sz="2400" dirty="0" smtClean="0">
                <a:hlinkClick r:id="rId2"/>
              </a:rPr>
              <a:t>http://ioos.coastal.ufl.edu</a:t>
            </a:r>
            <a:r>
              <a:rPr lang="en-US" sz="2400" dirty="0" smtClean="0"/>
              <a:t>)  </a:t>
            </a:r>
            <a:r>
              <a:rPr lang="en-US" sz="2400" dirty="0" smtClean="0">
                <a:hlinkClick r:id="rId3"/>
              </a:rPr>
              <a:t>pete@coastal.ufl.edu</a:t>
            </a:r>
            <a:endParaRPr lang="en-US" sz="2400" dirty="0" smtClean="0"/>
          </a:p>
          <a:p>
            <a:endParaRPr lang="en-US" sz="2400" dirty="0" smtClean="0"/>
          </a:p>
          <a:p>
            <a:pPr>
              <a:buNone/>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9144000" cy="1066800"/>
          </a:xfrm>
        </p:spPr>
        <p:txBody>
          <a:bodyPr>
            <a:normAutofit fontScale="90000"/>
          </a:bodyPr>
          <a:lstStyle/>
          <a:p>
            <a:r>
              <a:rPr lang="en-US" sz="2800" dirty="0" smtClean="0"/>
              <a:t>Quantifying Storm Surge and Flood Risk – </a:t>
            </a:r>
            <a:br>
              <a:rPr lang="en-US" sz="2800" dirty="0" smtClean="0"/>
            </a:br>
            <a:r>
              <a:rPr lang="en-US" sz="2400" b="1" dirty="0" smtClean="0">
                <a:solidFill>
                  <a:srgbClr val="FF0000"/>
                </a:solidFill>
              </a:rPr>
              <a:t>MEOW </a:t>
            </a:r>
            <a:r>
              <a:rPr lang="en-US" sz="2400" b="1" dirty="0" smtClean="0">
                <a:solidFill>
                  <a:srgbClr val="0070C0"/>
                </a:solidFill>
              </a:rPr>
              <a:t>(Maximum Envelope of Water) </a:t>
            </a:r>
            <a:r>
              <a:rPr lang="en-US" sz="2400" b="1" dirty="0" smtClean="0">
                <a:solidFill>
                  <a:srgbClr val="FF0000"/>
                </a:solidFill>
              </a:rPr>
              <a:t>and MOM </a:t>
            </a:r>
            <a:r>
              <a:rPr lang="en-US" sz="2400" b="1" dirty="0" smtClean="0">
                <a:solidFill>
                  <a:srgbClr val="0070C0"/>
                </a:solidFill>
              </a:rPr>
              <a:t>(Maximum of Maximum)</a:t>
            </a:r>
            <a:endParaRPr lang="en-US" sz="2400" dirty="0"/>
          </a:p>
        </p:txBody>
      </p:sp>
      <p:sp>
        <p:nvSpPr>
          <p:cNvPr id="8" name="Text Placeholder 7"/>
          <p:cNvSpPr>
            <a:spLocks noGrp="1"/>
          </p:cNvSpPr>
          <p:nvPr>
            <p:ph type="body" idx="1"/>
          </p:nvPr>
        </p:nvSpPr>
        <p:spPr>
          <a:xfrm>
            <a:off x="8792" y="1143000"/>
            <a:ext cx="4715608" cy="990601"/>
          </a:xfrm>
        </p:spPr>
        <p:txBody>
          <a:bodyPr>
            <a:normAutofit fontScale="92500" lnSpcReduction="20000"/>
          </a:bodyPr>
          <a:lstStyle/>
          <a:p>
            <a:r>
              <a:rPr lang="en-US" dirty="0" smtClean="0">
                <a:solidFill>
                  <a:srgbClr val="FF0000"/>
                </a:solidFill>
              </a:rPr>
              <a:t>MEOW</a:t>
            </a:r>
            <a:r>
              <a:rPr lang="en-US" dirty="0" smtClean="0"/>
              <a:t> – Category 3 moving northeast at 5 mph at mean tide (each line a different track)</a:t>
            </a:r>
            <a:endParaRPr lang="en-US" dirty="0"/>
          </a:p>
        </p:txBody>
      </p:sp>
      <p:sp>
        <p:nvSpPr>
          <p:cNvPr id="10" name="Text Placeholder 9"/>
          <p:cNvSpPr>
            <a:spLocks noGrp="1"/>
          </p:cNvSpPr>
          <p:nvPr>
            <p:ph type="body" sz="quarter" idx="3"/>
          </p:nvPr>
        </p:nvSpPr>
        <p:spPr>
          <a:xfrm>
            <a:off x="4953000" y="990601"/>
            <a:ext cx="3965575" cy="685800"/>
          </a:xfrm>
        </p:spPr>
        <p:txBody>
          <a:bodyPr/>
          <a:lstStyle/>
          <a:p>
            <a:r>
              <a:rPr lang="en-US" dirty="0" smtClean="0">
                <a:solidFill>
                  <a:srgbClr val="FF0000"/>
                </a:solidFill>
              </a:rPr>
              <a:t>MOM</a:t>
            </a:r>
            <a:r>
              <a:rPr lang="en-US" dirty="0" smtClean="0"/>
              <a:t> – Category 3</a:t>
            </a:r>
            <a:endParaRPr lang="en-US" dirty="0"/>
          </a:p>
        </p:txBody>
      </p:sp>
      <p:pic>
        <p:nvPicPr>
          <p:cNvPr id="15" name="Content Placeholder 14"/>
          <p:cNvPicPr>
            <a:picLocks noGrp="1" noChangeAspect="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0" y="2209800"/>
            <a:ext cx="5978236" cy="3657600"/>
          </a:xfrm>
        </p:spPr>
      </p:pic>
      <p:pic>
        <p:nvPicPr>
          <p:cNvPr id="17" name="Content Placeholder 16"/>
          <p:cNvPicPr>
            <a:picLocks noGrp="1" noChangeAspect="1"/>
          </p:cNvPicPr>
          <p:nvPr>
            <p:ph sz="quarter" idx="4"/>
          </p:nvPr>
        </p:nvPicPr>
        <p:blipFill>
          <a:blip r:embed="rId4" cstate="print">
            <a:extLst>
              <a:ext uri="{28A0092B-C50C-407E-A947-70E740481C1C}">
                <a14:useLocalDpi xmlns:a14="http://schemas.microsoft.com/office/drawing/2010/main" xmlns="" val="0"/>
              </a:ext>
            </a:extLst>
          </a:blip>
          <a:stretch>
            <a:fillRect/>
          </a:stretch>
        </p:blipFill>
        <p:spPr>
          <a:xfrm>
            <a:off x="3352801" y="2209800"/>
            <a:ext cx="5791200" cy="3657600"/>
          </a:xfrm>
        </p:spPr>
      </p:pic>
      <p:sp>
        <p:nvSpPr>
          <p:cNvPr id="9" name="TextBox 8"/>
          <p:cNvSpPr txBox="1"/>
          <p:nvPr/>
        </p:nvSpPr>
        <p:spPr>
          <a:xfrm>
            <a:off x="0" y="6019800"/>
            <a:ext cx="9144000" cy="830997"/>
          </a:xfrm>
          <a:prstGeom prst="rect">
            <a:avLst/>
          </a:prstGeom>
          <a:noFill/>
        </p:spPr>
        <p:txBody>
          <a:bodyPr wrap="square" rtlCol="0">
            <a:spAutoFit/>
          </a:bodyPr>
          <a:lstStyle/>
          <a:p>
            <a:r>
              <a:rPr lang="en-US" sz="2400" b="1" dirty="0" smtClean="0">
                <a:solidFill>
                  <a:srgbClr val="FF0000"/>
                </a:solidFill>
              </a:rPr>
              <a:t>MEOW and MOM do not include: </a:t>
            </a:r>
          </a:p>
          <a:p>
            <a:r>
              <a:rPr lang="en-US" sz="2400" b="1" dirty="0" smtClean="0">
                <a:solidFill>
                  <a:srgbClr val="FF0000"/>
                </a:solidFill>
              </a:rPr>
              <a:t>effects of waves,  precipitation, and probabilistic information</a:t>
            </a:r>
            <a:endParaRPr lang="en-US" sz="2400" b="1" dirty="0">
              <a:solidFill>
                <a:srgbClr val="FF0000"/>
              </a:solidFill>
            </a:endParaRPr>
          </a:p>
        </p:txBody>
      </p:sp>
    </p:spTree>
    <p:extLst>
      <p:ext uri="{BB962C8B-B14F-4D97-AF65-F5344CB8AC3E}">
        <p14:creationId xmlns:p14="http://schemas.microsoft.com/office/powerpoint/2010/main" xmlns="" val="23516116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633</TotalTime>
  <Words>1184</Words>
  <Application>Microsoft Office PowerPoint</Application>
  <PresentationFormat>On-screen Show (4:3)</PresentationFormat>
  <Paragraphs>140</Paragraphs>
  <Slides>15</Slides>
  <Notes>9</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Storm Surge and Coastal Inundation Causes, Damages, Risks  </vt:lpstr>
      <vt:lpstr>Storm Surge</vt:lpstr>
      <vt:lpstr>What Cause Storm Surge?</vt:lpstr>
      <vt:lpstr>Factors affecting storm surge</vt:lpstr>
      <vt:lpstr>Storm Surge Classification</vt:lpstr>
      <vt:lpstr>Influence of Storm Size Katrina vs. Camille</vt:lpstr>
      <vt:lpstr>Slide 7</vt:lpstr>
      <vt:lpstr>Impact of Katrina on Storm Surge Modeling and Flood Mapping</vt:lpstr>
      <vt:lpstr>Quantifying Storm Surge and Flood Risk –  MEOW (Maximum Envelope of Water) and MOM (Maximum of Maximum)</vt:lpstr>
      <vt:lpstr>Quantifying Surge and Flood Risk: Base Flood Elevation (BFE) and FIRM</vt:lpstr>
      <vt:lpstr>Pinellas County, FL: MOM, BFE, FIRM</vt:lpstr>
      <vt:lpstr>From IPET (2008)</vt:lpstr>
      <vt:lpstr>Slide 13</vt:lpstr>
      <vt:lpstr>Assessing Potential Infrastructure Damage due to  Storm Surge and Flooding</vt:lpstr>
      <vt:lpstr>Going Forward – Mitigating High Flood Risk on Gulf and Atlantic Coasts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Andrew Condon</dc:creator>
  <cp:lastModifiedBy>C. Eric Williford</cp:lastModifiedBy>
  <cp:revision>55</cp:revision>
  <dcterms:created xsi:type="dcterms:W3CDTF">2010-10-12T14:50:56Z</dcterms:created>
  <dcterms:modified xsi:type="dcterms:W3CDTF">2010-10-24T13:54:47Z</dcterms:modified>
</cp:coreProperties>
</file>