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12" r:id="rId2"/>
    <p:sldId id="586" r:id="rId3"/>
    <p:sldId id="594" r:id="rId4"/>
    <p:sldId id="592" r:id="rId5"/>
    <p:sldId id="564" r:id="rId6"/>
    <p:sldId id="571" r:id="rId7"/>
    <p:sldId id="593" r:id="rId8"/>
    <p:sldId id="598" r:id="rId9"/>
    <p:sldId id="599" r:id="rId10"/>
    <p:sldId id="538" r:id="rId11"/>
    <p:sldId id="595" r:id="rId12"/>
    <p:sldId id="597" r:id="rId13"/>
  </p:sldIdLst>
  <p:sldSz cx="9144000" cy="6858000" type="letter"/>
  <p:notesSz cx="68580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ＭＳ Ｐゴシック"/>
        <a:cs typeface="ＭＳ Ｐゴシック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frameSlides="1"/>
  <p:clrMru>
    <a:srgbClr val="173F6E"/>
    <a:srgbClr val="062050"/>
    <a:srgbClr val="062150"/>
    <a:srgbClr val="1F373A"/>
    <a:srgbClr val="6496A1"/>
    <a:srgbClr val="0E1516"/>
    <a:srgbClr val="25406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84" autoAdjust="0"/>
    <p:restoredTop sz="78440" autoAdjust="0"/>
  </p:normalViewPr>
  <p:slideViewPr>
    <p:cSldViewPr snapToGrid="0">
      <p:cViewPr varScale="1">
        <p:scale>
          <a:sx n="60" d="100"/>
          <a:sy n="60" d="100"/>
        </p:scale>
        <p:origin x="-134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DEFC7D4-5BAC-4664-B329-B1A1F9BC1529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4C0BE8EE-F407-4D08-A44F-81E6E464109D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Science Informed Risk Reduction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B93C2398-DA51-4EDC-8D1C-647A44F71522}" type="parTrans" cxnId="{0B0DAE0C-C9EA-4BA5-885D-F698B3D81CBF}">
      <dgm:prSet/>
      <dgm:spPr/>
      <dgm:t>
        <a:bodyPr/>
        <a:lstStyle/>
        <a:p>
          <a:endParaRPr lang="en-US"/>
        </a:p>
      </dgm:t>
    </dgm:pt>
    <dgm:pt modelId="{63190859-19E8-4728-B521-EB9450C3A6DE}" type="sibTrans" cxnId="{0B0DAE0C-C9EA-4BA5-885D-F698B3D81CBF}">
      <dgm:prSet/>
      <dgm:spPr/>
      <dgm:t>
        <a:bodyPr/>
        <a:lstStyle/>
        <a:p>
          <a:endParaRPr lang="en-US"/>
        </a:p>
      </dgm:t>
    </dgm:pt>
    <dgm:pt modelId="{600DA345-AA95-431D-A89F-B4113EB7BD42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Focused to Minimize Overall Impact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793CAEFA-26B7-4688-820F-E2C7337CC817}" type="parTrans" cxnId="{8911AF3B-5ED3-47B7-AE2F-1738D4990855}">
      <dgm:prSet/>
      <dgm:spPr/>
      <dgm:t>
        <a:bodyPr/>
        <a:lstStyle/>
        <a:p>
          <a:endParaRPr lang="en-US"/>
        </a:p>
      </dgm:t>
    </dgm:pt>
    <dgm:pt modelId="{56F2115F-59A7-40C2-9536-4DE1F285BA26}" type="sibTrans" cxnId="{8911AF3B-5ED3-47B7-AE2F-1738D4990855}">
      <dgm:prSet/>
      <dgm:spPr/>
      <dgm:t>
        <a:bodyPr/>
        <a:lstStyle/>
        <a:p>
          <a:endParaRPr lang="en-US"/>
        </a:p>
      </dgm:t>
    </dgm:pt>
    <dgm:pt modelId="{3762D112-1A86-490B-A284-5FD286AB63B8}">
      <dgm:prSet phldrT="[Text]"/>
      <dgm:spPr/>
      <dgm:t>
        <a:bodyPr/>
        <a:lstStyle/>
        <a:p>
          <a:r>
            <a:rPr lang="en-US" dirty="0" smtClean="0">
              <a:latin typeface="Arial" pitchFamily="34" charset="0"/>
              <a:cs typeface="Arial" pitchFamily="34" charset="0"/>
            </a:rPr>
            <a:t>Proven with Full-Scale Testing</a:t>
          </a:r>
          <a:endParaRPr lang="en-US" dirty="0">
            <a:latin typeface="Arial" pitchFamily="34" charset="0"/>
            <a:cs typeface="Arial" pitchFamily="34" charset="0"/>
          </a:endParaRPr>
        </a:p>
      </dgm:t>
    </dgm:pt>
    <dgm:pt modelId="{D816363C-F013-463F-91E8-3C900FF40970}" type="parTrans" cxnId="{BB9B4A21-3A2A-4181-828A-DC7A63721107}">
      <dgm:prSet/>
      <dgm:spPr/>
      <dgm:t>
        <a:bodyPr/>
        <a:lstStyle/>
        <a:p>
          <a:endParaRPr lang="en-US"/>
        </a:p>
      </dgm:t>
    </dgm:pt>
    <dgm:pt modelId="{12F2C6B5-8B4F-4741-8027-27843F1BE9BC}" type="sibTrans" cxnId="{BB9B4A21-3A2A-4181-828A-DC7A63721107}">
      <dgm:prSet/>
      <dgm:spPr/>
      <dgm:t>
        <a:bodyPr/>
        <a:lstStyle/>
        <a:p>
          <a:endParaRPr lang="en-US"/>
        </a:p>
      </dgm:t>
    </dgm:pt>
    <dgm:pt modelId="{B7A5A22F-6ACF-43A1-AB5E-61886BEB2E63}" type="pres">
      <dgm:prSet presAssocID="{FDEFC7D4-5BAC-4664-B329-B1A1F9BC1529}" presName="CompostProcess" presStyleCnt="0">
        <dgm:presLayoutVars>
          <dgm:dir/>
          <dgm:resizeHandles val="exact"/>
        </dgm:presLayoutVars>
      </dgm:prSet>
      <dgm:spPr/>
    </dgm:pt>
    <dgm:pt modelId="{1E544DC5-F832-450C-9D0D-9EF54FB3C538}" type="pres">
      <dgm:prSet presAssocID="{FDEFC7D4-5BAC-4664-B329-B1A1F9BC1529}" presName="arrow" presStyleLbl="bgShp" presStyleIdx="0" presStyleCnt="1" custLinFactNeighborX="-1730"/>
      <dgm:spPr/>
    </dgm:pt>
    <dgm:pt modelId="{3E0B5C1D-2EEA-4B9B-9673-66416EE1CEEB}" type="pres">
      <dgm:prSet presAssocID="{FDEFC7D4-5BAC-4664-B329-B1A1F9BC1529}" presName="linearProcess" presStyleCnt="0"/>
      <dgm:spPr/>
    </dgm:pt>
    <dgm:pt modelId="{07C3AEDE-0A85-4BCB-A932-1F66C304B7CD}" type="pres">
      <dgm:prSet presAssocID="{4C0BE8EE-F407-4D08-A44F-81E6E464109D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AE569EF-6E3A-49A9-83FA-D697D43399F5}" type="pres">
      <dgm:prSet presAssocID="{63190859-19E8-4728-B521-EB9450C3A6DE}" presName="sibTrans" presStyleCnt="0"/>
      <dgm:spPr/>
    </dgm:pt>
    <dgm:pt modelId="{9AF47C87-5384-4F68-82EF-25AF3A31431C}" type="pres">
      <dgm:prSet presAssocID="{600DA345-AA95-431D-A89F-B4113EB7BD42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FFDB15A-9FE6-4CDB-8BDB-2EB26F901CC4}" type="pres">
      <dgm:prSet presAssocID="{56F2115F-59A7-40C2-9536-4DE1F285BA26}" presName="sibTrans" presStyleCnt="0"/>
      <dgm:spPr/>
    </dgm:pt>
    <dgm:pt modelId="{7AD615D7-7C72-4683-9D9D-0AC6A6096AFA}" type="pres">
      <dgm:prSet presAssocID="{3762D112-1A86-490B-A284-5FD286AB63B8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8911AF3B-5ED3-47B7-AE2F-1738D4990855}" srcId="{FDEFC7D4-5BAC-4664-B329-B1A1F9BC1529}" destId="{600DA345-AA95-431D-A89F-B4113EB7BD42}" srcOrd="1" destOrd="0" parTransId="{793CAEFA-26B7-4688-820F-E2C7337CC817}" sibTransId="{56F2115F-59A7-40C2-9536-4DE1F285BA26}"/>
    <dgm:cxn modelId="{780EFCE2-9CB1-4EF8-8685-1690B151137F}" type="presOf" srcId="{3762D112-1A86-490B-A284-5FD286AB63B8}" destId="{7AD615D7-7C72-4683-9D9D-0AC6A6096AFA}" srcOrd="0" destOrd="0" presId="urn:microsoft.com/office/officeart/2005/8/layout/hProcess9"/>
    <dgm:cxn modelId="{0B0DAE0C-C9EA-4BA5-885D-F698B3D81CBF}" srcId="{FDEFC7D4-5BAC-4664-B329-B1A1F9BC1529}" destId="{4C0BE8EE-F407-4D08-A44F-81E6E464109D}" srcOrd="0" destOrd="0" parTransId="{B93C2398-DA51-4EDC-8D1C-647A44F71522}" sibTransId="{63190859-19E8-4728-B521-EB9450C3A6DE}"/>
    <dgm:cxn modelId="{2263F0E3-92C2-454D-8EF9-896844AF9A70}" type="presOf" srcId="{FDEFC7D4-5BAC-4664-B329-B1A1F9BC1529}" destId="{B7A5A22F-6ACF-43A1-AB5E-61886BEB2E63}" srcOrd="0" destOrd="0" presId="urn:microsoft.com/office/officeart/2005/8/layout/hProcess9"/>
    <dgm:cxn modelId="{D88270FA-09AF-4EE4-B30A-9C0354F5F461}" type="presOf" srcId="{600DA345-AA95-431D-A89F-B4113EB7BD42}" destId="{9AF47C87-5384-4F68-82EF-25AF3A31431C}" srcOrd="0" destOrd="0" presId="urn:microsoft.com/office/officeart/2005/8/layout/hProcess9"/>
    <dgm:cxn modelId="{F0899A7E-3018-4696-BA8B-3796C48911AD}" type="presOf" srcId="{4C0BE8EE-F407-4D08-A44F-81E6E464109D}" destId="{07C3AEDE-0A85-4BCB-A932-1F66C304B7CD}" srcOrd="0" destOrd="0" presId="urn:microsoft.com/office/officeart/2005/8/layout/hProcess9"/>
    <dgm:cxn modelId="{BB9B4A21-3A2A-4181-828A-DC7A63721107}" srcId="{FDEFC7D4-5BAC-4664-B329-B1A1F9BC1529}" destId="{3762D112-1A86-490B-A284-5FD286AB63B8}" srcOrd="2" destOrd="0" parTransId="{D816363C-F013-463F-91E8-3C900FF40970}" sibTransId="{12F2C6B5-8B4F-4741-8027-27843F1BE9BC}"/>
    <dgm:cxn modelId="{11486283-6349-4670-9228-D5640BD3D781}" type="presParOf" srcId="{B7A5A22F-6ACF-43A1-AB5E-61886BEB2E63}" destId="{1E544DC5-F832-450C-9D0D-9EF54FB3C538}" srcOrd="0" destOrd="0" presId="urn:microsoft.com/office/officeart/2005/8/layout/hProcess9"/>
    <dgm:cxn modelId="{BE2A5E8D-BEC3-4DD9-8139-1896E65FB967}" type="presParOf" srcId="{B7A5A22F-6ACF-43A1-AB5E-61886BEB2E63}" destId="{3E0B5C1D-2EEA-4B9B-9673-66416EE1CEEB}" srcOrd="1" destOrd="0" presId="urn:microsoft.com/office/officeart/2005/8/layout/hProcess9"/>
    <dgm:cxn modelId="{43EAD17D-8597-40AD-A4C9-692088E59828}" type="presParOf" srcId="{3E0B5C1D-2EEA-4B9B-9673-66416EE1CEEB}" destId="{07C3AEDE-0A85-4BCB-A932-1F66C304B7CD}" srcOrd="0" destOrd="0" presId="urn:microsoft.com/office/officeart/2005/8/layout/hProcess9"/>
    <dgm:cxn modelId="{99AE3B1E-08E2-43CA-B41A-9AA8A3E94662}" type="presParOf" srcId="{3E0B5C1D-2EEA-4B9B-9673-66416EE1CEEB}" destId="{AAE569EF-6E3A-49A9-83FA-D697D43399F5}" srcOrd="1" destOrd="0" presId="urn:microsoft.com/office/officeart/2005/8/layout/hProcess9"/>
    <dgm:cxn modelId="{BC49B8DF-3782-44A2-9769-6DB6D66C4303}" type="presParOf" srcId="{3E0B5C1D-2EEA-4B9B-9673-66416EE1CEEB}" destId="{9AF47C87-5384-4F68-82EF-25AF3A31431C}" srcOrd="2" destOrd="0" presId="urn:microsoft.com/office/officeart/2005/8/layout/hProcess9"/>
    <dgm:cxn modelId="{B5335462-B98B-49D7-9D17-71210BCEA041}" type="presParOf" srcId="{3E0B5C1D-2EEA-4B9B-9673-66416EE1CEEB}" destId="{7FFDB15A-9FE6-4CDB-8BDB-2EB26F901CC4}" srcOrd="3" destOrd="0" presId="urn:microsoft.com/office/officeart/2005/8/layout/hProcess9"/>
    <dgm:cxn modelId="{0F761FCC-B2ED-4F2F-8518-914200A02AC5}" type="presParOf" srcId="{3E0B5C1D-2EEA-4B9B-9673-66416EE1CEEB}" destId="{7AD615D7-7C72-4683-9D9D-0AC6A6096AFA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E544DC5-F832-450C-9D0D-9EF54FB3C538}">
      <dsp:nvSpPr>
        <dsp:cNvPr id="0" name=""/>
        <dsp:cNvSpPr/>
      </dsp:nvSpPr>
      <dsp:spPr>
        <a:xfrm>
          <a:off x="496203" y="0"/>
          <a:ext cx="6995160" cy="3203716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7C3AEDE-0A85-4BCB-A932-1F66C304B7CD}">
      <dsp:nvSpPr>
        <dsp:cNvPr id="0" name=""/>
        <dsp:cNvSpPr/>
      </dsp:nvSpPr>
      <dsp:spPr>
        <a:xfrm>
          <a:off x="278874" y="961114"/>
          <a:ext cx="2468880" cy="1281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" pitchFamily="34" charset="0"/>
              <a:cs typeface="Arial" pitchFamily="34" charset="0"/>
            </a:rPr>
            <a:t>Science Informed Risk Reduction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341431" y="1023671"/>
        <a:ext cx="2343766" cy="1156372"/>
      </dsp:txXfrm>
    </dsp:sp>
    <dsp:sp modelId="{9AF47C87-5384-4F68-82EF-25AF3A31431C}">
      <dsp:nvSpPr>
        <dsp:cNvPr id="0" name=""/>
        <dsp:cNvSpPr/>
      </dsp:nvSpPr>
      <dsp:spPr>
        <a:xfrm>
          <a:off x="2880359" y="961114"/>
          <a:ext cx="2468880" cy="1281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" pitchFamily="34" charset="0"/>
              <a:cs typeface="Arial" pitchFamily="34" charset="0"/>
            </a:rPr>
            <a:t>Focused to Minimize Overall Impact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2942916" y="1023671"/>
        <a:ext cx="2343766" cy="1156372"/>
      </dsp:txXfrm>
    </dsp:sp>
    <dsp:sp modelId="{7AD615D7-7C72-4683-9D9D-0AC6A6096AFA}">
      <dsp:nvSpPr>
        <dsp:cNvPr id="0" name=""/>
        <dsp:cNvSpPr/>
      </dsp:nvSpPr>
      <dsp:spPr>
        <a:xfrm>
          <a:off x="5481845" y="961114"/>
          <a:ext cx="2468880" cy="1281486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kern="1200" dirty="0" smtClean="0">
              <a:latin typeface="Arial" pitchFamily="34" charset="0"/>
              <a:cs typeface="Arial" pitchFamily="34" charset="0"/>
            </a:rPr>
            <a:t>Proven with Full-Scale Testing</a:t>
          </a:r>
          <a:endParaRPr lang="en-US" sz="2400" kern="1200" dirty="0">
            <a:latin typeface="Arial" pitchFamily="34" charset="0"/>
            <a:cs typeface="Arial" pitchFamily="34" charset="0"/>
          </a:endParaRPr>
        </a:p>
      </dsp:txBody>
      <dsp:txXfrm>
        <a:off x="5544402" y="1023671"/>
        <a:ext cx="2343766" cy="115637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87F0FC82-1303-4DDF-BB9C-A8A6E85ABDE4}" type="datetime1">
              <a:rPr lang="en-US"/>
              <a:pPr>
                <a:defRPr/>
              </a:pPr>
              <a:t>10/25/2010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31263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831263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FB8E9C04-44D5-4EF7-B10A-B27B99018D0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68271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D3CFCEF7-0A09-485E-924D-D7D31D98C328}" type="datetime1">
              <a:rPr lang="en-US"/>
              <a:pPr>
                <a:defRPr/>
              </a:pPr>
              <a:t>10/25/2010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06488" y="698500"/>
            <a:ext cx="4646612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wrap="square" lIns="91577" tIns="45788" rIns="91577" bIns="45788" numCol="1" anchor="ctr" anchorCtr="0" compatLnSpc="1">
            <a:prstTxWarp prst="textNoShape">
              <a:avLst/>
            </a:prstTxWarp>
          </a:bodyPr>
          <a:lstStyle/>
          <a:p>
            <a:pPr lvl="0"/>
            <a:endParaRPr lang="en-US" noProof="0" dirty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16425"/>
            <a:ext cx="5486400" cy="4181475"/>
          </a:xfrm>
          <a:prstGeom prst="rect">
            <a:avLst/>
          </a:prstGeom>
        </p:spPr>
        <p:txBody>
          <a:bodyPr vert="horz" wrap="square" lIns="91577" tIns="45788" rIns="91577" bIns="45788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31263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831263"/>
            <a:ext cx="2971800" cy="463550"/>
          </a:xfrm>
          <a:prstGeom prst="rect">
            <a:avLst/>
          </a:prstGeom>
        </p:spPr>
        <p:txBody>
          <a:bodyPr vert="horz" wrap="square" lIns="91577" tIns="45788" rIns="91577" bIns="45788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Calibri" pitchFamily="34" charset="0"/>
                <a:ea typeface="ＭＳ Ｐゴシック" pitchFamily="-112" charset="-128"/>
                <a:cs typeface="+mn-cs"/>
              </a:defRPr>
            </a:lvl1pPr>
          </a:lstStyle>
          <a:p>
            <a:pPr>
              <a:defRPr/>
            </a:pPr>
            <a:fld id="{16511CDE-2D0D-4526-B938-FF212485DDB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07327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pitchFamily="-112" charset="-128"/>
        <a:cs typeface="ＭＳ Ｐゴシック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EF4969D5-7960-459B-8972-B9690CA1A7C6}" type="slidenum">
              <a:rPr lang="en-US" smtClean="0">
                <a:ea typeface="ＭＳ Ｐゴシック"/>
                <a:cs typeface="ＭＳ Ｐゴシック"/>
              </a:rPr>
              <a:pPr/>
              <a:t>1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  <p:sp>
        <p:nvSpPr>
          <p:cNvPr id="245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8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endParaRPr lang="en-US" dirty="0" smtClean="0">
              <a:ea typeface="ＭＳ Ｐゴシック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 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511CDE-2D0D-4526-B938-FF212485DDB3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dirty="0" smtClean="0">
              <a:ea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31F5865-2984-4FCA-A29E-B55123947A90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511CDE-2D0D-4526-B938-FF212485DDB3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eaLnBrk="1" hangingPunct="1"/>
            <a:r>
              <a:rPr lang="en-US" dirty="0" smtClean="0">
                <a:ea typeface="ＭＳ Ｐゴシック"/>
              </a:rPr>
              <a:t>In true alignment with our research goals</a:t>
            </a:r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89FF558-615D-4D94-86DD-9A463DA4227A}" type="slidenum">
              <a:rPr lang="en-US" smtClean="0">
                <a:ea typeface="ＭＳ Ｐゴシック"/>
                <a:cs typeface="ＭＳ Ｐゴシック"/>
              </a:rPr>
              <a:pPr/>
              <a:t>7</a:t>
            </a:fld>
            <a:endParaRPr lang="en-US" dirty="0" smtClean="0">
              <a:ea typeface="ＭＳ Ｐゴシック"/>
              <a:cs typeface="ＭＳ Ｐゴシック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/>
              </a:rPr>
              <a:t/>
            </a:r>
            <a:b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/>
              </a:rPr>
            </a:b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/>
              </a:rPr>
              <a:t/>
            </a:r>
            <a:br>
              <a:rPr lang="en-US" sz="1200" kern="1200" dirty="0" smtClean="0">
                <a:solidFill>
                  <a:schemeClr val="tx1"/>
                </a:solidFill>
                <a:latin typeface="+mn-lt"/>
                <a:ea typeface="ＭＳ Ｐゴシック" pitchFamily="-112" charset="-128"/>
                <a:cs typeface="ＭＳ Ｐゴシック"/>
              </a:rPr>
            </a:b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6511CDE-2D0D-4526-B938-FF212485DDB3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pPr marL="228600" indent="-228600"/>
            <a:endParaRPr lang="en-US" dirty="0" smtClean="0">
              <a:ea typeface="ＭＳ Ｐゴシック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16829397-2A9A-4C5E-BC76-B3E2889165F2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-161925" y="0"/>
            <a:ext cx="10252075" cy="13128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dirty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17"/>
          <p:cNvGrpSpPr>
            <a:grpSpLocks/>
          </p:cNvGrpSpPr>
          <p:nvPr/>
        </p:nvGrpSpPr>
        <p:grpSpPr bwMode="auto">
          <a:xfrm>
            <a:off x="0" y="0"/>
            <a:ext cx="9144000" cy="695325"/>
            <a:chOff x="0" y="0"/>
            <a:chExt cx="5760" cy="438"/>
          </a:xfrm>
        </p:grpSpPr>
        <p:sp>
          <p:nvSpPr>
            <p:cNvPr id="11" name="Rectangle 10"/>
            <p:cNvSpPr/>
            <p:nvPr/>
          </p:nvSpPr>
          <p:spPr>
            <a:xfrm>
              <a:off x="2661" y="0"/>
              <a:ext cx="3099" cy="422"/>
            </a:xfrm>
            <a:prstGeom prst="rect">
              <a:avLst/>
            </a:prstGeom>
            <a:solidFill>
              <a:srgbClr val="173F6E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r">
                <a:defRPr/>
              </a:pPr>
              <a:r>
                <a:rPr lang="en-US" dirty="0">
                  <a:solidFill>
                    <a:srgbClr val="FFFFFF"/>
                  </a:solidFill>
                  <a:ea typeface="ＭＳ Ｐゴシック" pitchFamily="-112" charset="-128"/>
                </a:rPr>
                <a:t> </a:t>
              </a:r>
            </a:p>
          </p:txBody>
        </p:sp>
        <p:pic>
          <p:nvPicPr>
            <p:cNvPr id="1028" name="Picture 14" descr="Weather Predict.jpg"/>
            <p:cNvPicPr>
              <a:picLocks noChangeAspect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151" y="85"/>
              <a:ext cx="1420" cy="35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9" name="Picture 6" descr="wave2.tif"/>
            <p:cNvPicPr>
              <a:picLocks noChangeAspect="1"/>
            </p:cNvPicPr>
            <p:nvPr/>
          </p:nvPicPr>
          <p:blipFill>
            <a:blip r:embed="rId14"/>
            <a:srcRect t="36440" b="24599"/>
            <a:stretch>
              <a:fillRect/>
            </a:stretch>
          </p:blipFill>
          <p:spPr bwMode="auto">
            <a:xfrm>
              <a:off x="0" y="0"/>
              <a:ext cx="1067" cy="4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65" r:id="rId1"/>
    <p:sldLayoutId id="2147484066" r:id="rId2"/>
    <p:sldLayoutId id="2147484067" r:id="rId3"/>
    <p:sldLayoutId id="2147484068" r:id="rId4"/>
    <p:sldLayoutId id="2147484069" r:id="rId5"/>
    <p:sldLayoutId id="2147484070" r:id="rId6"/>
    <p:sldLayoutId id="2147484071" r:id="rId7"/>
    <p:sldLayoutId id="2147484072" r:id="rId8"/>
    <p:sldLayoutId id="2147484073" r:id="rId9"/>
    <p:sldLayoutId id="2147484074" r:id="rId10"/>
    <p:sldLayoutId id="2147484075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ＭＳ Ｐゴシック" pitchFamily="-112" charset="-128"/>
          <a:cs typeface="ＭＳ Ｐゴシック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  <a:cs typeface="ＭＳ Ｐゴシック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ＭＳ Ｐゴシック" pitchFamily="-112" charset="-128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ＭＳ Ｐゴシック" pitchFamily="-112" charset="-128"/>
          <a:cs typeface="ＭＳ Ｐゴシック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3.jpeg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Work\Breif\LA%20HU%20Symposium\IBHS%20Research%20Center.wmv" TargetMode="Externa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 bwMode="auto">
          <a:xfrm>
            <a:off x="227013" y="822325"/>
            <a:ext cx="8736012" cy="213360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dirty="0" smtClean="0">
                <a:solidFill>
                  <a:schemeClr val="tx2"/>
                </a:solidFill>
                <a:latin typeface="Arial" pitchFamily="34" charset="0"/>
                <a:ea typeface="ＭＳ Ｐゴシック"/>
                <a:cs typeface="Arial" pitchFamily="34" charset="0"/>
              </a:rPr>
              <a:t>Science for Safer Construction</a:t>
            </a:r>
            <a:endParaRPr lang="en-US" i="1" dirty="0" smtClean="0">
              <a:solidFill>
                <a:schemeClr val="tx2"/>
              </a:solidFill>
              <a:latin typeface="Arial" pitchFamily="34" charset="0"/>
              <a:ea typeface="ＭＳ Ｐゴシック"/>
              <a:cs typeface="Arial" pitchFamily="34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 bwMode="auto">
          <a:xfrm>
            <a:off x="5051775" y="3982131"/>
            <a:ext cx="3820082" cy="2178050"/>
          </a:xfrm>
          <a:solidFill>
            <a:srgbClr val="FFFFFF"/>
          </a:solidFill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 eaLnBrk="1" hangingPunct="1">
              <a:lnSpc>
                <a:spcPct val="90000"/>
              </a:lnSpc>
              <a:defRPr/>
            </a:pPr>
            <a:endParaRPr lang="en-US" sz="2400" b="1" i="1" dirty="0" smtClean="0">
              <a:solidFill>
                <a:schemeClr val="tx1"/>
              </a:solidFill>
              <a:latin typeface="+mj-lt"/>
              <a:cs typeface="+mn-cs"/>
            </a:endParaRP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2000" b="1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Craig Tillman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20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President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en-US" sz="2000" i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WeatherPredict Consulting, Inc. </a:t>
            </a:r>
          </a:p>
          <a:p>
            <a:pPr algn="l"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en-US" sz="2400" b="1" dirty="0" smtClean="0">
              <a:solidFill>
                <a:schemeClr val="tx1"/>
              </a:solidFill>
              <a:cs typeface="+mn-cs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en-US" sz="2400" b="1" dirty="0">
              <a:solidFill>
                <a:schemeClr val="tx1"/>
              </a:solidFill>
              <a:cs typeface="+mn-cs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en-US" sz="2400" dirty="0">
              <a:cs typeface="+mn-cs"/>
            </a:endParaRPr>
          </a:p>
          <a:p>
            <a:pPr eaLnBrk="1" hangingPunct="1">
              <a:lnSpc>
                <a:spcPct val="90000"/>
              </a:lnSpc>
              <a:buFont typeface="Arial" charset="0"/>
              <a:buNone/>
              <a:defRPr/>
            </a:pPr>
            <a:endParaRPr lang="en-US" sz="1200" dirty="0">
              <a:cs typeface="+mn-cs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716416" y="1324202"/>
            <a:ext cx="7634287" cy="187743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endParaRPr lang="en-US" sz="2000" b="1" i="1" dirty="0">
              <a:solidFill>
                <a:schemeClr val="accent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2000" b="1" i="1" dirty="0" smtClean="0">
                <a:solidFill>
                  <a:schemeClr val="accent1"/>
                </a:solidFill>
                <a:cs typeface="Arial" pitchFamily="34" charset="0"/>
              </a:rPr>
              <a:t>October 25, 2010</a:t>
            </a:r>
            <a:endParaRPr lang="en-US" sz="2000" b="1" i="1" dirty="0">
              <a:solidFill>
                <a:schemeClr val="accent1"/>
              </a:solidFill>
              <a:cs typeface="Arial" pitchFamily="34" charset="0"/>
            </a:endParaRPr>
          </a:p>
          <a:p>
            <a:pPr algn="ctr">
              <a:lnSpc>
                <a:spcPct val="90000"/>
              </a:lnSpc>
              <a:defRPr/>
            </a:pPr>
            <a:r>
              <a:rPr lang="en-US" sz="2000" b="1" i="1" dirty="0" smtClean="0">
                <a:solidFill>
                  <a:schemeClr val="accent1"/>
                </a:solidFill>
                <a:cs typeface="Arial" pitchFamily="34" charset="0"/>
              </a:rPr>
              <a:t>Hurricane Science and Education Symposium</a:t>
            </a:r>
          </a:p>
          <a:p>
            <a:pPr algn="ctr">
              <a:lnSpc>
                <a:spcPct val="90000"/>
              </a:lnSpc>
              <a:defRPr/>
            </a:pPr>
            <a:r>
              <a:rPr lang="en-US" sz="2000" b="1" i="1" dirty="0" smtClean="0">
                <a:solidFill>
                  <a:schemeClr val="accent1"/>
                </a:solidFill>
                <a:cs typeface="Arial" pitchFamily="34" charset="0"/>
              </a:rPr>
              <a:t>Living with Hurricanes</a:t>
            </a:r>
            <a:endParaRPr lang="en-US" sz="2000" b="1" i="1" dirty="0">
              <a:solidFill>
                <a:schemeClr val="accent1"/>
              </a:solidFill>
              <a:cs typeface="Arial" pitchFamily="34" charset="0"/>
            </a:endParaRPr>
          </a:p>
          <a:p>
            <a:pPr algn="ctr">
              <a:lnSpc>
                <a:spcPct val="90000"/>
              </a:lnSpc>
              <a:defRPr/>
            </a:pPr>
            <a:endParaRPr lang="en-US" sz="2000" i="1" dirty="0">
              <a:latin typeface="+mj-lt"/>
            </a:endParaRPr>
          </a:p>
          <a:p>
            <a:pPr algn="ctr">
              <a:defRPr/>
            </a:pPr>
            <a:endParaRPr lang="en-US" sz="2400" b="1" i="1" dirty="0">
              <a:solidFill>
                <a:schemeClr val="tx2"/>
              </a:solidFill>
              <a:latin typeface="+mj-lt"/>
            </a:endParaRPr>
          </a:p>
        </p:txBody>
      </p:sp>
      <p:pic>
        <p:nvPicPr>
          <p:cNvPr id="7" name="Picture 2" descr="http://3.bp.blogspot.com/_Q16GN8b2AzE/SNfmV9M2JjI/AAAAAAAAAxM/W9vQoAqPQ8A/s1600/JustNorthOfRolloverPassBridge___After-ike11.jpg"/>
          <p:cNvPicPr>
            <a:picLocks noChangeAspect="1" noChangeArrowheads="1"/>
          </p:cNvPicPr>
          <p:nvPr/>
        </p:nvPicPr>
        <p:blipFill>
          <a:blip r:embed="rId3"/>
          <a:srcRect b="17846"/>
          <a:stretch>
            <a:fillRect/>
          </a:stretch>
        </p:blipFill>
        <p:spPr bwMode="auto">
          <a:xfrm>
            <a:off x="307695" y="2949363"/>
            <a:ext cx="4656191" cy="3592548"/>
          </a:xfrm>
          <a:prstGeom prst="rect">
            <a:avLst/>
          </a:prstGeom>
          <a:noFill/>
        </p:spPr>
      </p:pic>
      <p:pic>
        <p:nvPicPr>
          <p:cNvPr id="8" name="Content Placeholder 4" descr="http://www.theboquetetimes.com/wp-content/uploads/2009/09/a75363406d310001.jpg.jpg"/>
          <p:cNvPicPr>
            <a:picLocks noChangeAspect="1" noChangeArrowheads="1"/>
          </p:cNvPicPr>
          <p:nvPr/>
        </p:nvPicPr>
        <p:blipFill>
          <a:blip r:embed="rId4"/>
          <a:srcRect l="51166" r="-113" b="23904"/>
          <a:stretch>
            <a:fillRect/>
          </a:stretch>
        </p:blipFill>
        <p:spPr bwMode="auto">
          <a:xfrm>
            <a:off x="275297" y="2773899"/>
            <a:ext cx="4710360" cy="39425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 bwMode="auto">
          <a:xfrm>
            <a:off x="457200" y="654050"/>
            <a:ext cx="8229600" cy="763588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tabLst>
                <a:tab pos="5768975" algn="l"/>
              </a:tabLst>
            </a:pPr>
            <a:r>
              <a:rPr lang="en-US" sz="3200" dirty="0" smtClean="0">
                <a:solidFill>
                  <a:srgbClr val="002060"/>
                </a:solidFill>
                <a:latin typeface="Arial" pitchFamily="34" charset="0"/>
                <a:ea typeface="ＭＳ Ｐゴシック"/>
                <a:cs typeface="Arial" pitchFamily="34" charset="0"/>
              </a:rPr>
              <a:t>Details Matter in Sustainable Homes</a:t>
            </a:r>
            <a:br>
              <a:rPr lang="en-US" sz="3200" dirty="0" smtClean="0">
                <a:solidFill>
                  <a:srgbClr val="002060"/>
                </a:solidFill>
                <a:latin typeface="Arial" pitchFamily="34" charset="0"/>
                <a:ea typeface="ＭＳ Ｐゴシック"/>
                <a:cs typeface="Arial" pitchFamily="34" charset="0"/>
              </a:rPr>
            </a:br>
            <a:r>
              <a:rPr lang="en-US" sz="2800" b="1" dirty="0" smtClean="0">
                <a:solidFill>
                  <a:srgbClr val="002060"/>
                </a:solidFill>
                <a:ea typeface="ＭＳ Ｐゴシック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ea typeface="ＭＳ Ｐゴシック"/>
              </a:rPr>
            </a:br>
            <a:r>
              <a:rPr lang="en-US" sz="2800" b="1" dirty="0" smtClean="0">
                <a:solidFill>
                  <a:srgbClr val="002060"/>
                </a:solidFill>
                <a:ea typeface="ＭＳ Ｐゴシック"/>
              </a:rPr>
              <a:t>1</a:t>
            </a:r>
          </a:p>
        </p:txBody>
      </p:sp>
      <p:pic>
        <p:nvPicPr>
          <p:cNvPr id="14339" name="Picture 2" descr="C:\Work\Research\Events\HU Katrina\Photos\128CANON\IMG_28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64000" y="2979738"/>
            <a:ext cx="4779963" cy="318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Picture 3" descr="C:\Work\Research\Events\HU Katrina\Photos\128CANON\IMG_2885.JPG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l="4565" t="21233" b="1712"/>
          <a:stretch>
            <a:fillRect/>
          </a:stretch>
        </p:blipFill>
        <p:spPr bwMode="auto">
          <a:xfrm>
            <a:off x="620713" y="1309688"/>
            <a:ext cx="5116512" cy="2754312"/>
          </a:xfrm>
          <a:noFill/>
          <a:ln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208713" y="4075113"/>
            <a:ext cx="1027112" cy="711200"/>
          </a:xfrm>
          <a:prstGeom prst="rect">
            <a:avLst/>
          </a:prstGeom>
          <a:noFill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 rot="10800000" flipV="1">
            <a:off x="1276350" y="4075113"/>
            <a:ext cx="4921250" cy="48577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 rot="10800000" flipV="1">
            <a:off x="3871913" y="4803775"/>
            <a:ext cx="3370262" cy="1731963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4344" name="Picture 2" descr="C:\Work\Research\Events\HU Katrina\Photos\128CANON\IMG_2891.JPG"/>
          <p:cNvPicPr>
            <a:picLocks noChangeAspect="1" noChangeArrowheads="1"/>
          </p:cNvPicPr>
          <p:nvPr/>
        </p:nvPicPr>
        <p:blipFill>
          <a:blip r:embed="rId3"/>
          <a:srcRect l="43909" t="31386" r="31294" b="40562"/>
          <a:stretch>
            <a:fillRect/>
          </a:stretch>
        </p:blipFill>
        <p:spPr bwMode="auto">
          <a:xfrm>
            <a:off x="1276350" y="4568825"/>
            <a:ext cx="2628900" cy="198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4656"/>
            <a:ext cx="8229600" cy="622981"/>
          </a:xfrm>
        </p:spPr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Researching Envelope Resiliency</a:t>
            </a:r>
            <a:endParaRPr lang="en-US" sz="3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Testing Wind/Water/Building interaction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Residential and Commercial Roofs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Comparing Roofing Materials for Wind/Water Resistance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Effects of Aging</a:t>
            </a:r>
          </a:p>
          <a:p>
            <a:pPr lvl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Secondary Water Barriers and Underlayments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Doors, Windows and Garage Doors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Roof Equipment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Vortex Suppression Techniques</a:t>
            </a:r>
          </a:p>
          <a:p>
            <a:pPr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cs typeface="Arial" pitchFamily="34" charset="0"/>
              </a:rPr>
              <a:t>Summary of innovative techniques at…		</a:t>
            </a:r>
            <a:r>
              <a:rPr lang="en-US" sz="2400" dirty="0" smtClean="0">
                <a:latin typeface="Arial" pitchFamily="34" charset="0"/>
                <a:cs typeface="Arial" pitchFamily="34" charset="0"/>
              </a:rPr>
              <a:t>	</a:t>
            </a:r>
            <a:r>
              <a:rPr lang="en-US" sz="2400" dirty="0" smtClean="0"/>
              <a:t>	\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48544" y="5236027"/>
            <a:ext cx="49450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www.hurricancescience.org</a:t>
            </a:r>
            <a:endParaRPr lang="en-US" sz="2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Be Safe Out There!</a:t>
            </a:r>
            <a:endParaRPr lang="en-US" sz="3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5" name="Picture 6" descr="http://images-2.redbubble.net/img/art/size:large/view:main/2025040-3-louisiana-coastal-sunset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1000" y="3494314"/>
            <a:ext cx="8456436" cy="3141085"/>
          </a:xfrm>
          <a:prstGeom prst="rect">
            <a:avLst/>
          </a:prstGeom>
          <a:noFill/>
        </p:spPr>
      </p:pic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46315" y="1458686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Hurricanes demand our best defenses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Knowledge of where the hazards are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Science informed protection</a:t>
            </a:r>
          </a:p>
          <a:p>
            <a:pPr lvl="1"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Building communities that are resilient from disasters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9486" y="794656"/>
            <a:ext cx="8675914" cy="622981"/>
          </a:xfrm>
        </p:spPr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Challenge: Build Community Resilience</a:t>
            </a:r>
            <a:endParaRPr lang="en-US" sz="3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87285"/>
            <a:ext cx="4484914" cy="4525963"/>
          </a:xfrm>
        </p:spPr>
        <p:txBody>
          <a:bodyPr/>
          <a:lstStyle/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Existing construction is 95% of the problem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We need to make investments in mitigation count – and we need to integrate these with our “green” investments</a:t>
            </a:r>
          </a:p>
          <a:p>
            <a:pPr>
              <a:buFont typeface="Wingdings" pitchFamily="2" charset="2"/>
              <a:buChar char="§"/>
            </a:pPr>
            <a:r>
              <a:rPr lang="en-US" sz="2400" dirty="0" smtClean="0">
                <a:latin typeface="Arial" pitchFamily="34" charset="0"/>
                <a:cs typeface="Arial" pitchFamily="34" charset="0"/>
              </a:rPr>
              <a:t>Strengthened building codes and “code-plus” standards are already proven out in real experiences </a:t>
            </a:r>
          </a:p>
        </p:txBody>
      </p:sp>
      <p:pic>
        <p:nvPicPr>
          <p:cNvPr id="4" name="Picture 7" descr="http://files.myopera.com/a5-mylove/albums/883042/thumbs/boys,rain,umbrella,cute,kid,children-4eb40daf4712f88af98f2772093a8c52_h%5B1%5D.jpg_thumb.jpg"/>
          <p:cNvPicPr>
            <a:picLocks noChangeAspect="1" noChangeArrowheads="1"/>
          </p:cNvPicPr>
          <p:nvPr/>
        </p:nvPicPr>
        <p:blipFill>
          <a:blip r:embed="rId3"/>
          <a:srcRect l="14525" t="3075" r="15104" b="8557"/>
          <a:stretch>
            <a:fillRect/>
          </a:stretch>
        </p:blipFill>
        <p:spPr bwMode="auto">
          <a:xfrm>
            <a:off x="4757058" y="1714076"/>
            <a:ext cx="4178754" cy="39356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158" y="737936"/>
            <a:ext cx="8229600" cy="802105"/>
          </a:xfrm>
        </p:spPr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Better Codes Really Work</a:t>
            </a:r>
            <a:endParaRPr lang="en-US" sz="3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 l="4644" t="11475" r="44374" b="45464"/>
          <a:stretch>
            <a:fillRect/>
          </a:stretch>
        </p:blipFill>
        <p:spPr bwMode="auto">
          <a:xfrm>
            <a:off x="625643" y="2017533"/>
            <a:ext cx="4013625" cy="2249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TextBox 5"/>
          <p:cNvSpPr txBox="1"/>
          <p:nvPr/>
        </p:nvSpPr>
        <p:spPr>
          <a:xfrm>
            <a:off x="529390" y="1395300"/>
            <a:ext cx="415490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Unmitigated Pre-1994 Construction</a:t>
            </a:r>
          </a:p>
          <a:p>
            <a:pPr algn="ctr"/>
            <a:r>
              <a:rPr lang="en-US" b="1" dirty="0" smtClean="0"/>
              <a:t>Without Shutters</a:t>
            </a:r>
            <a:endParaRPr lang="en-US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12631" y="1403684"/>
            <a:ext cx="37538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Mitigated 2003 Construction </a:t>
            </a:r>
          </a:p>
          <a:p>
            <a:pPr algn="ctr"/>
            <a:r>
              <a:rPr lang="en-US" b="1" dirty="0" smtClean="0"/>
              <a:t>With Shutters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272142" y="4347985"/>
            <a:ext cx="865414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Font typeface="Wingdings" pitchFamily="2" charset="2"/>
              <a:buChar char="Ø"/>
            </a:pPr>
            <a:r>
              <a:rPr lang="en-US" dirty="0" smtClean="0"/>
              <a:t>These homes are within 200 yards of each other.  They experienced the same wind field but performed substantially differently</a:t>
            </a:r>
          </a:p>
          <a:p>
            <a:pPr algn="ctr">
              <a:buFont typeface="Wingdings" pitchFamily="2" charset="2"/>
              <a:buChar char="Ø"/>
            </a:pPr>
            <a:endParaRPr lang="en-US" dirty="0" smtClean="0"/>
          </a:p>
          <a:p>
            <a:pPr algn="ctr">
              <a:buFont typeface="Wingdings" pitchFamily="2" charset="2"/>
              <a:buChar char="Ø"/>
            </a:pPr>
            <a:r>
              <a:rPr lang="en-US" dirty="0" smtClean="0">
                <a:cs typeface="Arial" pitchFamily="34" charset="0"/>
              </a:rPr>
              <a:t>In Charley (2004), better building codes led to 50% reduction in claims, and </a:t>
            </a:r>
          </a:p>
          <a:p>
            <a:pPr algn="ctr"/>
            <a:r>
              <a:rPr lang="en-US" dirty="0" smtClean="0">
                <a:cs typeface="Arial" pitchFamily="34" charset="0"/>
              </a:rPr>
              <a:t>40% Reduction of Severity of Claims</a:t>
            </a:r>
            <a:endParaRPr lang="en-US" dirty="0" smtClean="0"/>
          </a:p>
          <a:p>
            <a:pPr algn="ctr"/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0" y="5865891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What will it take for all coastal residents</a:t>
            </a:r>
          </a:p>
          <a:p>
            <a:pPr algn="ctr"/>
            <a:r>
              <a:rPr lang="en-US" sz="2400" dirty="0" smtClean="0">
                <a:solidFill>
                  <a:srgbClr val="FF0000"/>
                </a:solidFill>
              </a:rPr>
              <a:t>to be in the safe house?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1032" name="Picture 8" descr="630_306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 l="49495" t="25864" b="23930"/>
          <a:stretch>
            <a:fillRect/>
          </a:stretch>
        </p:blipFill>
        <p:spPr bwMode="auto">
          <a:xfrm>
            <a:off x="4836748" y="2041191"/>
            <a:ext cx="3793903" cy="22580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2886"/>
            <a:ext cx="8229600" cy="644752"/>
          </a:xfrm>
        </p:spPr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Fortified</a:t>
            </a:r>
            <a:r>
              <a:rPr lang="en-US" sz="3200" baseline="30000" dirty="0" smtClean="0">
                <a:solidFill>
                  <a:schemeClr val="tx2"/>
                </a:solidFill>
                <a:latin typeface="Arial" pitchFamily="34" charset="0"/>
                <a:ea typeface="ＭＳ Ｐゴシック"/>
                <a:cs typeface="Arial" pitchFamily="34" charset="0"/>
              </a:rPr>
              <a:t>®</a:t>
            </a:r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 Construction = Resilient!</a:t>
            </a:r>
            <a:endParaRPr lang="en-US" sz="3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bolivar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7294" y="3167743"/>
            <a:ext cx="6651186" cy="3536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ontent Placeholder 2"/>
          <p:cNvSpPr>
            <a:spLocks noGrp="1"/>
          </p:cNvSpPr>
          <p:nvPr>
            <p:ph idx="1"/>
          </p:nvPr>
        </p:nvSpPr>
        <p:spPr bwMode="auto">
          <a:xfrm>
            <a:off x="457200" y="1502229"/>
            <a:ext cx="8131629" cy="4525963"/>
          </a:xfrm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n-US" sz="2400" dirty="0" smtClean="0">
                <a:latin typeface="Arial" pitchFamily="34" charset="0"/>
                <a:ea typeface="ＭＳ Ｐゴシック"/>
                <a:cs typeface="Arial" pitchFamily="34" charset="0"/>
              </a:rPr>
              <a:t>Fortified for Safer Living</a:t>
            </a:r>
            <a:r>
              <a:rPr lang="en-US" sz="2400" baseline="30000" dirty="0" smtClean="0">
                <a:latin typeface="Arial" pitchFamily="34" charset="0"/>
                <a:ea typeface="ＭＳ Ｐゴシック"/>
                <a:cs typeface="Arial" pitchFamily="34" charset="0"/>
              </a:rPr>
              <a:t>®</a:t>
            </a:r>
            <a:r>
              <a:rPr lang="en-US" sz="2400" dirty="0" smtClean="0">
                <a:latin typeface="Arial" pitchFamily="34" charset="0"/>
                <a:ea typeface="ＭＳ Ｐゴシック"/>
                <a:cs typeface="Arial" pitchFamily="34" charset="0"/>
              </a:rPr>
              <a:t> Homes Faired Markedly Better in Hurricane Ike (2008)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 pitchFamily="34" charset="0"/>
                <a:ea typeface="ＭＳ Ｐゴシック"/>
                <a:cs typeface="Arial" pitchFamily="34" charset="0"/>
              </a:rPr>
              <a:t>Audubon Village: Approximately 200 Coastal Homes</a:t>
            </a:r>
          </a:p>
          <a:p>
            <a:pPr lvl="1" eaLnBrk="1" hangingPunct="1">
              <a:buFont typeface="Wingdings" pitchFamily="2" charset="2"/>
              <a:buChar char="§"/>
              <a:defRPr/>
            </a:pPr>
            <a:r>
              <a:rPr lang="en-US" sz="1800" dirty="0" smtClean="0">
                <a:latin typeface="Arial" pitchFamily="34" charset="0"/>
                <a:ea typeface="ＭＳ Ｐゴシック"/>
                <a:cs typeface="Arial" pitchFamily="34" charset="0"/>
              </a:rPr>
              <a:t>Only 14 Survived and 10 of these were Fortified</a:t>
            </a:r>
            <a:r>
              <a:rPr lang="en-US" sz="1800" baseline="30000" dirty="0" smtClean="0">
                <a:latin typeface="Arial" pitchFamily="34" charset="0"/>
                <a:ea typeface="ＭＳ Ｐゴシック"/>
                <a:cs typeface="Arial" pitchFamily="34" charset="0"/>
              </a:rPr>
              <a:t>®</a:t>
            </a:r>
          </a:p>
          <a:p>
            <a:pPr lvl="2" eaLnBrk="1" hangingPunct="1">
              <a:buFont typeface="Wingdings" pitchFamily="2" charset="2"/>
              <a:buChar char="§"/>
              <a:defRPr/>
            </a:pPr>
            <a:endParaRPr lang="en-US" sz="1600" dirty="0" smtClean="0">
              <a:latin typeface="Arial" pitchFamily="34" charset="0"/>
              <a:ea typeface="ＭＳ Ｐゴシック"/>
              <a:cs typeface="Arial" pitchFamily="34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endParaRPr lang="en-US" dirty="0" smtClean="0">
              <a:ea typeface="ＭＳ Ｐゴシック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 bwMode="auto">
          <a:xfrm>
            <a:off x="457200" y="711200"/>
            <a:ext cx="8229600" cy="706438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3200" dirty="0" smtClean="0">
                <a:solidFill>
                  <a:srgbClr val="002060"/>
                </a:solidFill>
                <a:latin typeface="Arial" pitchFamily="34" charset="0"/>
                <a:ea typeface="ＭＳ Ｐゴシック"/>
                <a:cs typeface="Arial" pitchFamily="34" charset="0"/>
              </a:rPr>
              <a:t>The Opportunity of Mitigation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latin typeface="Arial" pitchFamily="34" charset="0"/>
                <a:ea typeface="ＭＳ Ｐゴシック"/>
                <a:cs typeface="Arial" pitchFamily="34" charset="0"/>
              </a:rPr>
              <a:t>Solutions Exist Now…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US Census: 12% of US Population are Most Threatened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FEMA: $1 Spent on Mitigation Yields $4 in Loss Reduction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latin typeface="Arial" pitchFamily="34" charset="0"/>
                <a:ea typeface="ＭＳ Ｐゴシック"/>
                <a:cs typeface="Arial" pitchFamily="34" charset="0"/>
              </a:rPr>
              <a:t>Actual Savings is Higher Considering…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Avoided Capital Destruction, Tax Revenue Loss, Emergency Response Costs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Prevention of Job Losses, Keeping Communities Economically Viable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Sustainable Construction: Energy Efficiency and Weather Resiliency go hand-in-hand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latin typeface="Arial" pitchFamily="34" charset="0"/>
                <a:ea typeface="ＭＳ Ｐゴシック"/>
                <a:cs typeface="Arial" pitchFamily="34" charset="0"/>
              </a:rPr>
              <a:t>New Research is Informing Public Demand…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Opportunities for a Silicone Valley of Disaster Safety</a:t>
            </a:r>
          </a:p>
          <a:p>
            <a:pPr lvl="1" eaLnBrk="1" hangingPunct="1">
              <a:buNone/>
            </a:pPr>
            <a:endParaRPr lang="en-US" sz="2000" dirty="0" smtClean="0">
              <a:ea typeface="ＭＳ Ｐゴシック"/>
              <a:cs typeface="Arial" pitchFamily="34" charset="0"/>
            </a:endParaRPr>
          </a:p>
          <a:p>
            <a:pPr lvl="1" eaLnBrk="1" hangingPunct="1">
              <a:buFont typeface="Wingdings" pitchFamily="2" charset="2"/>
              <a:buChar char="§"/>
            </a:pPr>
            <a:endParaRPr lang="en-US" sz="2400" dirty="0" smtClean="0">
              <a:ea typeface="ＭＳ Ｐゴシック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3.bp.blogspot.com/_Q16GN8b2AzE/SNfmV9M2JjI/AAAAAAAAAxM/W9vQoAqPQ8A/s1600/JustNorthOfRolloverPassBridge___After-ike11.jpg"/>
          <p:cNvPicPr>
            <a:picLocks noChangeAspect="1" noChangeArrowheads="1"/>
          </p:cNvPicPr>
          <p:nvPr/>
        </p:nvPicPr>
        <p:blipFill>
          <a:blip r:embed="rId3"/>
          <a:srcRect t="11160" r="561" b="17846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7" name="Content Placeholder 3"/>
          <p:cNvGraphicFramePr>
            <a:graphicFrameLocks/>
          </p:cNvGraphicFramePr>
          <p:nvPr/>
        </p:nvGraphicFramePr>
        <p:xfrm>
          <a:off x="379386" y="382891"/>
          <a:ext cx="8229600" cy="32037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2479821" y="250373"/>
            <a:ext cx="378340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smtClean="0">
                <a:solidFill>
                  <a:srgbClr val="FFFF00"/>
                </a:solidFill>
              </a:rPr>
              <a:t>Strategic Mitigation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 bwMode="auto">
          <a:xfrm>
            <a:off x="457200" y="674688"/>
            <a:ext cx="8229600" cy="784225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ea typeface="ＭＳ Ｐゴシック"/>
                <a:cs typeface="Arial" pitchFamily="34" charset="0"/>
              </a:rPr>
              <a:t>A New Era of Full Scale Testing</a:t>
            </a:r>
            <a:endParaRPr lang="en-US" sz="3200" dirty="0" smtClean="0">
              <a:solidFill>
                <a:schemeClr val="tx2"/>
              </a:solidFill>
              <a:ea typeface="ＭＳ Ｐゴシック"/>
            </a:endParaRPr>
          </a:p>
        </p:txBody>
      </p:sp>
      <p:sp>
        <p:nvSpPr>
          <p:cNvPr id="18435" name="Content Placeholder 2"/>
          <p:cNvSpPr>
            <a:spLocks noGrp="1"/>
          </p:cNvSpPr>
          <p:nvPr>
            <p:ph idx="1"/>
          </p:nvPr>
        </p:nvSpPr>
        <p:spPr bwMode="auto">
          <a:xfrm>
            <a:off x="293914" y="1476148"/>
            <a:ext cx="6027738" cy="4525962"/>
          </a:xfrm>
          <a:noFill/>
          <a:ln>
            <a:miter lim="800000"/>
            <a:headEnd/>
            <a:tailEnd/>
          </a:ln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latin typeface="Arial" pitchFamily="34" charset="0"/>
                <a:ea typeface="ＭＳ Ｐゴシック"/>
                <a:cs typeface="Arial" pitchFamily="34" charset="0"/>
              </a:rPr>
              <a:t>Investigate Structural Vulnerability…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Full-Scale, Controlled, and Repeatable Tests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Recording of Damage Propagation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Component / Mitigation Interaction Effects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latin typeface="Arial" pitchFamily="34" charset="0"/>
                <a:ea typeface="ＭＳ Ｐゴシック"/>
                <a:cs typeface="Arial" pitchFamily="34" charset="0"/>
              </a:rPr>
              <a:t>Motivate Consumers to Take Action… 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Visual Education of Building Performance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Encourage Consumer Demand for Safer Construction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en-US" sz="2000" b="1" dirty="0" smtClean="0">
                <a:latin typeface="Arial" pitchFamily="34" charset="0"/>
                <a:ea typeface="ＭＳ Ｐゴシック"/>
                <a:cs typeface="Arial" pitchFamily="34" charset="0"/>
              </a:rPr>
              <a:t>Propagate Better Building Practice…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Allow Homebuilders and Manufacturers to Test Designs and Construction Techniques</a:t>
            </a:r>
          </a:p>
          <a:p>
            <a:pPr lvl="1" eaLnBrk="1" hangingPunct="1">
              <a:buFont typeface="Wingdings" pitchFamily="2" charset="2"/>
              <a:buChar char="§"/>
            </a:pPr>
            <a:r>
              <a:rPr lang="en-US" sz="2000" dirty="0" smtClean="0">
                <a:latin typeface="Arial" pitchFamily="34" charset="0"/>
                <a:ea typeface="ＭＳ Ｐゴシック"/>
                <a:cs typeface="Arial" pitchFamily="34" charset="0"/>
              </a:rPr>
              <a:t>Forster Competition to Provide Resilient Homes and Businesses</a:t>
            </a:r>
          </a:p>
          <a:p>
            <a:pPr lvl="1" eaLnBrk="1" hangingPunct="1"/>
            <a:endParaRPr lang="en-US" dirty="0" smtClean="0">
              <a:latin typeface="Arial" pitchFamily="34" charset="0"/>
              <a:ea typeface="ＭＳ Ｐゴシック"/>
              <a:cs typeface="Arial" pitchFamily="34" charset="0"/>
            </a:endParaRPr>
          </a:p>
          <a:p>
            <a:pPr lvl="1" eaLnBrk="1" hangingPunct="1"/>
            <a:endParaRPr lang="en-US" dirty="0" smtClean="0">
              <a:latin typeface="Arial" pitchFamily="34" charset="0"/>
              <a:ea typeface="ＭＳ Ｐゴシック"/>
              <a:cs typeface="Arial" pitchFamily="34" charset="0"/>
            </a:endParaRPr>
          </a:p>
          <a:p>
            <a:pPr eaLnBrk="1" hangingPunct="1"/>
            <a:endParaRPr lang="en-US" dirty="0" smtClean="0">
              <a:ea typeface="ＭＳ Ｐゴシック"/>
            </a:endParaRPr>
          </a:p>
        </p:txBody>
      </p:sp>
      <p:pic>
        <p:nvPicPr>
          <p:cNvPr id="18436" name="Picture 7" descr="PictureWoW3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46838" y="2989263"/>
            <a:ext cx="2346325" cy="1847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8437" name="Picture 8" descr="PictureWoW1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411913" y="1384300"/>
            <a:ext cx="2314575" cy="17383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1" name="Rectangle 10"/>
          <p:cNvSpPr/>
          <p:nvPr/>
        </p:nvSpPr>
        <p:spPr>
          <a:xfrm>
            <a:off x="6418263" y="1371600"/>
            <a:ext cx="2373312" cy="5275263"/>
          </a:xfrm>
          <a:prstGeom prst="rect">
            <a:avLst/>
          </a:prstGeom>
          <a:noFill/>
          <a:ln w="50800"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pic>
        <p:nvPicPr>
          <p:cNvPr id="8" name="Picture 7" descr="20812bc.jpeg"/>
          <p:cNvPicPr>
            <a:picLocks noChangeAspect="1"/>
          </p:cNvPicPr>
          <p:nvPr/>
        </p:nvPicPr>
        <p:blipFill>
          <a:blip r:embed="rId5"/>
          <a:srcRect l="15633" t="6459" r="4790"/>
          <a:stretch>
            <a:fillRect/>
          </a:stretch>
        </p:blipFill>
        <p:spPr>
          <a:xfrm>
            <a:off x="6433457" y="4855028"/>
            <a:ext cx="2351314" cy="1839686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/>
          <a:srcRect l="10990" t="620"/>
          <a:stretch>
            <a:fillRect/>
          </a:stretch>
        </p:blipFill>
        <p:spPr bwMode="auto">
          <a:xfrm>
            <a:off x="6433457" y="3135087"/>
            <a:ext cx="2351313" cy="1778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2886"/>
            <a:ext cx="8229600" cy="644752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4" name="IBHS Research Center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-601098" y="0"/>
            <a:ext cx="102870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72886"/>
            <a:ext cx="8229600" cy="644752"/>
          </a:xfrm>
        </p:spPr>
        <p:txBody>
          <a:bodyPr/>
          <a:lstStyle/>
          <a:p>
            <a:r>
              <a:rPr lang="en-US" sz="3200" dirty="0" smtClean="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Studying Failure Mechanisms</a:t>
            </a:r>
            <a:endParaRPr lang="en-US" sz="3200" dirty="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" name="Picture 3" descr="b8212b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9341" y="4099415"/>
            <a:ext cx="3828086" cy="2548070"/>
          </a:xfrm>
          <a:prstGeom prst="rect">
            <a:avLst/>
          </a:prstGeom>
        </p:spPr>
      </p:pic>
      <p:pic>
        <p:nvPicPr>
          <p:cNvPr id="5" name="Picture 4" descr="2bc2eea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43772" y="1440902"/>
            <a:ext cx="3828086" cy="2548070"/>
          </a:xfrm>
          <a:prstGeom prst="rect">
            <a:avLst/>
          </a:prstGeom>
        </p:spPr>
      </p:pic>
      <p:pic>
        <p:nvPicPr>
          <p:cNvPr id="6" name="Picture 5" descr="07cd683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4544" y="1438501"/>
            <a:ext cx="3828086" cy="2548070"/>
          </a:xfrm>
          <a:prstGeom prst="rect">
            <a:avLst/>
          </a:prstGeom>
        </p:spPr>
      </p:pic>
      <p:pic>
        <p:nvPicPr>
          <p:cNvPr id="7" name="Picture 6" descr="70f36fa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0743" y="4124873"/>
            <a:ext cx="3828086" cy="25480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urricane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14556</TotalTime>
  <Words>439</Words>
  <Application>Microsoft Office PowerPoint</Application>
  <PresentationFormat>Letter Paper (8.5x11 in)</PresentationFormat>
  <Paragraphs>84</Paragraphs>
  <Slides>12</Slides>
  <Notes>7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Hurricane Templates</vt:lpstr>
      <vt:lpstr>Science for Safer Construction</vt:lpstr>
      <vt:lpstr>Challenge: Build Community Resilience</vt:lpstr>
      <vt:lpstr>Better Codes Really Work</vt:lpstr>
      <vt:lpstr>Fortified® Construction = Resilient!</vt:lpstr>
      <vt:lpstr>The Opportunity of Mitigation</vt:lpstr>
      <vt:lpstr>PowerPoint Presentation</vt:lpstr>
      <vt:lpstr>A New Era of Full Scale Testing</vt:lpstr>
      <vt:lpstr>PowerPoint Presentation</vt:lpstr>
      <vt:lpstr>Studying Failure Mechanisms</vt:lpstr>
      <vt:lpstr>Details Matter in Sustainable Homes  1</vt:lpstr>
      <vt:lpstr>Researching Envelope Resiliency</vt:lpstr>
      <vt:lpstr>Be Safe Out There!</vt:lpstr>
    </vt:vector>
  </TitlesOfParts>
  <Company>WeatherPredict Consulting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Craig Tillman</dc:creator>
  <cp:lastModifiedBy>Leslie Chapman-Henderson</cp:lastModifiedBy>
  <cp:revision>1041</cp:revision>
  <cp:lastPrinted>2008-02-28T14:27:15Z</cp:lastPrinted>
  <dcterms:created xsi:type="dcterms:W3CDTF">2008-04-30T19:02:37Z</dcterms:created>
  <dcterms:modified xsi:type="dcterms:W3CDTF">2010-10-25T13:52:22Z</dcterms:modified>
</cp:coreProperties>
</file>