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55"/>
  </p:notesMasterIdLst>
  <p:handoutMasterIdLst>
    <p:handoutMasterId r:id="rId56"/>
  </p:handoutMasterIdLst>
  <p:sldIdLst>
    <p:sldId id="256" r:id="rId2"/>
    <p:sldId id="342" r:id="rId3"/>
    <p:sldId id="403" r:id="rId4"/>
    <p:sldId id="404" r:id="rId5"/>
    <p:sldId id="405" r:id="rId6"/>
    <p:sldId id="406" r:id="rId7"/>
    <p:sldId id="407" r:id="rId8"/>
    <p:sldId id="408" r:id="rId9"/>
    <p:sldId id="410" r:id="rId10"/>
    <p:sldId id="409" r:id="rId11"/>
    <p:sldId id="411" r:id="rId12"/>
    <p:sldId id="424" r:id="rId13"/>
    <p:sldId id="350" r:id="rId14"/>
    <p:sldId id="402" r:id="rId15"/>
    <p:sldId id="351" r:id="rId16"/>
    <p:sldId id="353" r:id="rId17"/>
    <p:sldId id="355" r:id="rId18"/>
    <p:sldId id="387" r:id="rId19"/>
    <p:sldId id="386" r:id="rId20"/>
    <p:sldId id="354" r:id="rId21"/>
    <p:sldId id="426" r:id="rId22"/>
    <p:sldId id="427" r:id="rId23"/>
    <p:sldId id="428" r:id="rId24"/>
    <p:sldId id="429" r:id="rId25"/>
    <p:sldId id="421" r:id="rId26"/>
    <p:sldId id="430" r:id="rId27"/>
    <p:sldId id="431" r:id="rId28"/>
    <p:sldId id="432" r:id="rId29"/>
    <p:sldId id="422" r:id="rId30"/>
    <p:sldId id="423" r:id="rId31"/>
    <p:sldId id="414" r:id="rId32"/>
    <p:sldId id="413" r:id="rId33"/>
    <p:sldId id="415" r:id="rId34"/>
    <p:sldId id="416" r:id="rId35"/>
    <p:sldId id="417" r:id="rId36"/>
    <p:sldId id="418" r:id="rId37"/>
    <p:sldId id="419" r:id="rId38"/>
    <p:sldId id="412" r:id="rId39"/>
    <p:sldId id="367" r:id="rId40"/>
    <p:sldId id="352" r:id="rId41"/>
    <p:sldId id="388" r:id="rId42"/>
    <p:sldId id="420" r:id="rId43"/>
    <p:sldId id="391" r:id="rId44"/>
    <p:sldId id="383" r:id="rId45"/>
    <p:sldId id="392" r:id="rId46"/>
    <p:sldId id="394" r:id="rId47"/>
    <p:sldId id="395" r:id="rId48"/>
    <p:sldId id="396" r:id="rId49"/>
    <p:sldId id="397" r:id="rId50"/>
    <p:sldId id="398" r:id="rId51"/>
    <p:sldId id="399" r:id="rId52"/>
    <p:sldId id="400" r:id="rId53"/>
    <p:sldId id="401" r:id="rId54"/>
  </p:sldIdLst>
  <p:sldSz cx="9144000" cy="6858000" type="screen4x3"/>
  <p:notesSz cx="7086600" cy="9080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5" autoAdjust="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4126984126984141"/>
          <c:y val="0.1990407673860918"/>
          <c:w val="0.84126984126984161"/>
          <c:h val="0.4892086330935253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Tropical Storms</c:v>
                </c:pt>
              </c:strCache>
            </c:strRef>
          </c:tx>
          <c:spPr>
            <a:solidFill>
              <a:srgbClr val="00FFFF"/>
            </a:solidFill>
            <a:ln w="17369">
              <a:solidFill>
                <a:schemeClr val="tx1"/>
              </a:solidFill>
              <a:prstDash val="solid"/>
            </a:ln>
          </c:spPr>
          <c:cat>
            <c:strRef>
              <c:f>Sheet1!$B$1:$L$1</c:f>
              <c:strCache>
                <c:ptCount val="11"/>
                <c:pt idx="0">
                  <c:v>1900s</c:v>
                </c:pt>
                <c:pt idx="1">
                  <c:v>1910s</c:v>
                </c:pt>
                <c:pt idx="2">
                  <c:v>1920s</c:v>
                </c:pt>
                <c:pt idx="3">
                  <c:v>1930s</c:v>
                </c:pt>
                <c:pt idx="4">
                  <c:v>1940s</c:v>
                </c:pt>
                <c:pt idx="5">
                  <c:v>1950s</c:v>
                </c:pt>
                <c:pt idx="6">
                  <c:v>1960s</c:v>
                </c:pt>
                <c:pt idx="7">
                  <c:v>1970s</c:v>
                </c:pt>
                <c:pt idx="8">
                  <c:v>1980s</c:v>
                </c:pt>
                <c:pt idx="9">
                  <c:v>1990s</c:v>
                </c:pt>
                <c:pt idx="10">
                  <c:v>2000s</c:v>
                </c:pt>
              </c:strCache>
            </c:strRef>
          </c:cat>
          <c:val>
            <c:numRef>
              <c:f>Sheet1!$B$2:$L$2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3</c:v>
                </c:pt>
                <c:pt idx="6">
                  <c:v>2</c:v>
                </c:pt>
                <c:pt idx="7">
                  <c:v>4</c:v>
                </c:pt>
                <c:pt idx="8">
                  <c:v>1</c:v>
                </c:pt>
                <c:pt idx="9">
                  <c:v>4</c:v>
                </c:pt>
                <c:pt idx="1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Hurricanes</c:v>
                </c:pt>
              </c:strCache>
            </c:strRef>
          </c:tx>
          <c:spPr>
            <a:solidFill>
              <a:srgbClr val="FF0000"/>
            </a:solidFill>
            <a:ln w="17369">
              <a:solidFill>
                <a:schemeClr val="tx1"/>
              </a:solidFill>
              <a:prstDash val="solid"/>
            </a:ln>
          </c:spPr>
          <c:cat>
            <c:strRef>
              <c:f>Sheet1!$B$1:$L$1</c:f>
              <c:strCache>
                <c:ptCount val="11"/>
                <c:pt idx="0">
                  <c:v>1900s</c:v>
                </c:pt>
                <c:pt idx="1">
                  <c:v>1910s</c:v>
                </c:pt>
                <c:pt idx="2">
                  <c:v>1920s</c:v>
                </c:pt>
                <c:pt idx="3">
                  <c:v>1930s</c:v>
                </c:pt>
                <c:pt idx="4">
                  <c:v>1940s</c:v>
                </c:pt>
                <c:pt idx="5">
                  <c:v>1950s</c:v>
                </c:pt>
                <c:pt idx="6">
                  <c:v>1960s</c:v>
                </c:pt>
                <c:pt idx="7">
                  <c:v>1970s</c:v>
                </c:pt>
                <c:pt idx="8">
                  <c:v>1980s</c:v>
                </c:pt>
                <c:pt idx="9">
                  <c:v>1990s</c:v>
                </c:pt>
                <c:pt idx="10">
                  <c:v>2000s</c:v>
                </c:pt>
              </c:strCache>
            </c:strRef>
          </c:cat>
          <c:val>
            <c:numRef>
              <c:f>Sheet1!$B$3:$L$3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7</c:v>
                </c:pt>
                <c:pt idx="6">
                  <c:v>6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</c:ser>
        <c:overlap val="100"/>
        <c:axId val="63430016"/>
        <c:axId val="64153088"/>
      </c:barChart>
      <c:catAx>
        <c:axId val="634300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2428" b="0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en-US" dirty="0"/>
                  <a:t>Month</a:t>
                </a:r>
              </a:p>
            </c:rich>
          </c:tx>
          <c:layout>
            <c:manualLayout>
              <c:xMode val="edge"/>
              <c:yMode val="edge"/>
              <c:x val="0.50317460317460361"/>
              <c:y val="0.78177458033573144"/>
            </c:manualLayout>
          </c:layout>
          <c:spPr>
            <a:noFill/>
            <a:ln w="34739">
              <a:noFill/>
            </a:ln>
          </c:spPr>
        </c:title>
        <c:numFmt formatCode="General" sourceLinked="1"/>
        <c:tickLblPos val="nextTo"/>
        <c:spPr>
          <a:ln w="434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41" b="0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64153088"/>
        <c:crosses val="autoZero"/>
        <c:auto val="1"/>
        <c:lblAlgn val="ctr"/>
        <c:lblOffset val="100"/>
        <c:tickLblSkip val="1"/>
        <c:tickMarkSkip val="1"/>
      </c:catAx>
      <c:valAx>
        <c:axId val="64153088"/>
        <c:scaling>
          <c:orientation val="minMax"/>
        </c:scaling>
        <c:axPos val="l"/>
        <c:majorGridlines>
          <c:spPr>
            <a:ln w="4342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2428" b="0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en-US" dirty="0"/>
                  <a:t>Number</a:t>
                </a:r>
              </a:p>
            </c:rich>
          </c:tx>
          <c:layout>
            <c:manualLayout>
              <c:xMode val="edge"/>
              <c:yMode val="edge"/>
              <c:x val="1.7460317460317541E-2"/>
              <c:y val="0.33333333333333331"/>
            </c:manualLayout>
          </c:layout>
          <c:spPr>
            <a:noFill/>
            <a:ln w="34739">
              <a:noFill/>
            </a:ln>
          </c:spPr>
        </c:title>
        <c:numFmt formatCode="General" sourceLinked="1"/>
        <c:tickLblPos val="nextTo"/>
        <c:spPr>
          <a:ln w="434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15" b="0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en-US"/>
          </a:p>
        </c:txPr>
        <c:crossAx val="63430016"/>
        <c:crosses val="autoZero"/>
        <c:crossBetween val="between"/>
        <c:majorUnit val="4"/>
      </c:valAx>
      <c:spPr>
        <a:noFill/>
        <a:ln w="17369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36984126984127091"/>
          <c:y val="0.86330935251798724"/>
          <c:w val="0.41111111111111109"/>
          <c:h val="7.4340527577937854E-2"/>
        </c:manualLayout>
      </c:layout>
      <c:spPr>
        <a:noFill/>
        <a:ln w="4342">
          <a:solidFill>
            <a:schemeClr val="tx1"/>
          </a:solidFill>
          <a:prstDash val="solid"/>
        </a:ln>
      </c:spPr>
      <c:txPr>
        <a:bodyPr/>
        <a:lstStyle/>
        <a:p>
          <a:pPr>
            <a:defRPr sz="1757" b="0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462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27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3200" y="0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 dirty="0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4888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 dirty="0"/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3200" y="8624888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6D445A21-3BBD-4036-A124-6B31776CE1F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3200" y="0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190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3175" y="681038"/>
            <a:ext cx="4540250" cy="3405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0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313238"/>
            <a:ext cx="56673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4888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90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3200" y="8624888"/>
            <a:ext cx="30718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8FE81D-5C38-47D8-9229-82E1D668357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101BA3-CD67-4B1F-9FC0-BF733B3F3E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D3BAF-09D2-4B35-964E-4246B26E7F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E173B-AD51-4B2E-BEA7-C3A3B8E60DD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4EB9767-D6F0-41B5-A7A7-55999E23D5E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111633D-6A96-4C72-A4A0-E1BA1C2C159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04D7DD3-B49B-42BF-B4A4-87C51B80E17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927A448-D20E-48F9-8204-8006B52B52F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7D6C4-52EC-41F1-BAD7-DB56B062F86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11841-9D12-45B4-AA16-92D4348B608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26FF3-4B2B-49A6-B77C-75CC70FBDF5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5D2CC-D185-4101-ABE1-5AC0E09BB1D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113B4-E976-44FE-A970-B694B783C0C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C4CFD-D654-4351-9BFD-32DA94D5868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052FB-38AA-4329-BA61-FCCDCD22D76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606D8-3254-45C2-8A9D-AFFD2D90054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2B3E9C5-4397-477A-B9FA-137C5DD3C6C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Music\13%20The%20Summer%20Wind.mp3" TargetMode="Externa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64.png"/><Relationship Id="rId4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sabel_pix1"/>
          <p:cNvPicPr>
            <a:picLocks noChangeAspect="1" noChangeArrowheads="1"/>
          </p:cNvPicPr>
          <p:nvPr/>
        </p:nvPicPr>
        <p:blipFill>
          <a:blip r:embed="rId2" cstate="print">
            <a:lum bright="-2000" contrast="-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600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63575"/>
            <a:ext cx="9144000" cy="2003425"/>
          </a:xfrm>
        </p:spPr>
        <p:txBody>
          <a:bodyPr/>
          <a:lstStyle/>
          <a:p>
            <a:r>
              <a:rPr lang="en-US" sz="3600" dirty="0"/>
              <a:t>Examining The Behavior </a:t>
            </a:r>
            <a:r>
              <a:rPr lang="en-US" sz="3600" dirty="0" smtClean="0"/>
              <a:t>of Tropical </a:t>
            </a:r>
            <a:r>
              <a:rPr lang="en-US" sz="3600" dirty="0"/>
              <a:t>Cyclones in the Northeast United States:</a:t>
            </a:r>
            <a:br>
              <a:rPr lang="en-US" sz="3600" dirty="0"/>
            </a:br>
            <a:r>
              <a:rPr lang="en-US" sz="3600" b="1" i="1" dirty="0"/>
              <a:t>Know Thy Enemy!!</a:t>
            </a:r>
            <a:r>
              <a:rPr lang="en-US" sz="3600" dirty="0"/>
              <a:t>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105400"/>
            <a:ext cx="7162800" cy="1295400"/>
          </a:xfrm>
        </p:spPr>
        <p:txBody>
          <a:bodyPr/>
          <a:lstStyle/>
          <a:p>
            <a:r>
              <a:rPr lang="en-US" sz="2000" b="1" dirty="0">
                <a:solidFill>
                  <a:schemeClr val="folHlink"/>
                </a:solidFill>
              </a:rPr>
              <a:t>David R. Vallee</a:t>
            </a:r>
          </a:p>
          <a:p>
            <a:r>
              <a:rPr lang="en-US" sz="2000" b="1" dirty="0">
                <a:solidFill>
                  <a:schemeClr val="folHlink"/>
                </a:solidFill>
              </a:rPr>
              <a:t>Hydrologist-in-Charge</a:t>
            </a:r>
          </a:p>
          <a:p>
            <a:r>
              <a:rPr lang="en-US" sz="2000" b="1" dirty="0">
                <a:solidFill>
                  <a:schemeClr val="folHlink"/>
                </a:solidFill>
              </a:rPr>
              <a:t>NOAA/NWS Northeast River Forecast Center</a:t>
            </a:r>
          </a:p>
        </p:txBody>
      </p:sp>
      <p:pic>
        <p:nvPicPr>
          <p:cNvPr id="2053" name="Picture 5" descr="NWS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17463"/>
            <a:ext cx="838200" cy="822325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66800" y="2971800"/>
            <a:ext cx="7162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Hurricanes, Science and Society Teacher Institute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August and September</a:t>
            </a:r>
            <a:br>
              <a:rPr lang="en-US" dirty="0"/>
            </a:br>
            <a:r>
              <a:rPr lang="en-US" sz="3600" i="1" dirty="0">
                <a:solidFill>
                  <a:srgbClr val="FFC000"/>
                </a:solidFill>
              </a:rPr>
              <a:t>Our most active months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35052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Warmest sea temperatures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Seasons are changing – where strong jet streams dig deep into the south and are capable of capturing tropical systems entering the Bahamas</a:t>
            </a:r>
          </a:p>
        </p:txBody>
      </p:sp>
      <p:graphicFrame>
        <p:nvGraphicFramePr>
          <p:cNvPr id="23559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3505200" y="1752600"/>
          <a:ext cx="5638800" cy="5105400"/>
        </p:xfrm>
        <a:graphic>
          <a:graphicData uri="http://schemas.openxmlformats.org/presentationml/2006/ole">
            <p:oleObj spid="_x0000_s218114" name="Chart" r:id="rId3" imgW="6096000" imgH="4067243" progId="MSGraph.Chart.8">
              <p:embed followColorScheme="full"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Picture 2" descr="landfal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853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74700"/>
          </a:xfrm>
          <a:solidFill>
            <a:schemeClr val="tx1"/>
          </a:solidFill>
        </p:spPr>
        <p:txBody>
          <a:bodyPr/>
          <a:lstStyle/>
          <a:p>
            <a:r>
              <a:rPr lang="en-US" sz="2400" dirty="0" smtClean="0">
                <a:solidFill>
                  <a:srgbClr val="CC3300"/>
                </a:solidFill>
              </a:rPr>
              <a:t>Ultimately it is the theme of the prevailing summer weather pattern which determines our vulnerability</a:t>
            </a:r>
            <a:endParaRPr lang="en-US" sz="2400" dirty="0">
              <a:solidFill>
                <a:srgbClr val="CC3300"/>
              </a:solidFill>
            </a:endParaRPr>
          </a:p>
        </p:txBody>
      </p:sp>
      <p:sp>
        <p:nvSpPr>
          <p:cNvPr id="278532" name="Oval 4"/>
          <p:cNvSpPr>
            <a:spLocks noChangeArrowheads="1"/>
          </p:cNvSpPr>
          <p:nvPr/>
        </p:nvSpPr>
        <p:spPr bwMode="auto">
          <a:xfrm>
            <a:off x="3276600" y="4724400"/>
            <a:ext cx="3810000" cy="190500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8533" name="Text Box 5"/>
          <p:cNvSpPr txBox="1">
            <a:spLocks noChangeArrowheads="1"/>
          </p:cNvSpPr>
          <p:nvPr/>
        </p:nvSpPr>
        <p:spPr bwMode="auto">
          <a:xfrm>
            <a:off x="5486400" y="3810000"/>
            <a:ext cx="3124200" cy="64135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/>
              <a:t>Point at which Rhode Island needs to take action!</a:t>
            </a:r>
          </a:p>
        </p:txBody>
      </p:sp>
      <p:sp>
        <p:nvSpPr>
          <p:cNvPr id="278534" name="Line 6"/>
          <p:cNvSpPr>
            <a:spLocks noChangeShapeType="1"/>
          </p:cNvSpPr>
          <p:nvPr/>
        </p:nvSpPr>
        <p:spPr bwMode="auto">
          <a:xfrm flipH="1">
            <a:off x="6629400" y="4572000"/>
            <a:ext cx="1143000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on the Outlook?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533400" y="22098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Ready to discuss</a:t>
            </a:r>
            <a:r>
              <a:rPr kumimoji="0" lang="en-US" sz="44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New England Hurricane Behavior?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36194" name="Drawing" r:id="rId3" imgW="9145123" imgH="6857596" progId="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dirty="0"/>
              <a:t>Alarming Statistics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Since 1954 - there have been no Category 3 Hurricanes that have made landfall in Southern New England.</a:t>
            </a:r>
          </a:p>
          <a:p>
            <a:pPr>
              <a:lnSpc>
                <a:spcPct val="90000"/>
              </a:lnSpc>
            </a:pPr>
            <a:r>
              <a:rPr lang="en-US" dirty="0"/>
              <a:t>While portions of Narragansett Bay </a:t>
            </a:r>
            <a:r>
              <a:rPr lang="en-US" b="1" i="1" dirty="0"/>
              <a:t>have indeed seen their worst case coastal flooding </a:t>
            </a:r>
            <a:r>
              <a:rPr lang="en-US" dirty="0"/>
              <a:t> from </a:t>
            </a:r>
            <a:r>
              <a:rPr lang="en-US" dirty="0" smtClean="0"/>
              <a:t>Carol and the ‘38 storms</a:t>
            </a:r>
            <a:r>
              <a:rPr lang="en-US" dirty="0"/>
              <a:t>, there are exceptions: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FFFF00"/>
                </a:solidFill>
              </a:rPr>
              <a:t>Portsmouth - where 20 ft surge is possible!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FFFF00"/>
                </a:solidFill>
              </a:rPr>
              <a:t>Galilee - where 17-18 ft surge is possible!</a:t>
            </a:r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FFFF00"/>
                </a:solidFill>
              </a:rPr>
              <a:t>Fall River - where 16-18 foot surge is possible</a:t>
            </a:r>
            <a:r>
              <a:rPr lang="en-US" dirty="0" smtClean="0">
                <a:solidFill>
                  <a:srgbClr val="FFFF00"/>
                </a:solidFill>
              </a:rPr>
              <a:t>!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FFFF00"/>
                </a:solidFill>
              </a:rPr>
              <a:t>Wareham – 22-25 foot surge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Characteristics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114800"/>
          </a:xfrm>
        </p:spPr>
        <p:txBody>
          <a:bodyPr/>
          <a:lstStyle/>
          <a:p>
            <a:r>
              <a:rPr lang="en-US" dirty="0" smtClean="0"/>
              <a:t>Every system is undergoing a transition from pure Tropical to “Extra-tropical” (</a:t>
            </a:r>
            <a:r>
              <a:rPr lang="en-US" dirty="0" err="1" smtClean="0"/>
              <a:t>ie</a:t>
            </a:r>
            <a:r>
              <a:rPr lang="en-US" dirty="0" smtClean="0"/>
              <a:t>: winter storm-like) upon approach</a:t>
            </a:r>
          </a:p>
          <a:p>
            <a:r>
              <a:rPr lang="en-US" dirty="0" smtClean="0"/>
              <a:t>Rapid </a:t>
            </a:r>
            <a:r>
              <a:rPr lang="en-US" dirty="0"/>
              <a:t>acceleration up the coast</a:t>
            </a:r>
          </a:p>
          <a:p>
            <a:r>
              <a:rPr lang="en-US" dirty="0"/>
              <a:t>High winds focused east of the track</a:t>
            </a:r>
          </a:p>
          <a:p>
            <a:r>
              <a:rPr lang="en-US" dirty="0"/>
              <a:t>Storm surges focused east of the track</a:t>
            </a:r>
          </a:p>
          <a:p>
            <a:r>
              <a:rPr lang="en-US" dirty="0"/>
              <a:t>Heavy rainfall usually focused along and west of the storm track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Remarkable Acceleration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Rapid Average forward motion at land fall:</a:t>
            </a:r>
            <a:r>
              <a:rPr lang="en-US" dirty="0">
                <a:solidFill>
                  <a:srgbClr val="FF9900"/>
                </a:solidFill>
              </a:rPr>
              <a:t>  </a:t>
            </a:r>
            <a:r>
              <a:rPr lang="en-US" sz="2800" dirty="0"/>
              <a:t>33 mph  / 51 km/hr.</a:t>
            </a:r>
          </a:p>
          <a:p>
            <a:r>
              <a:rPr lang="en-US" dirty="0"/>
              <a:t>The Great New England Hurricane of 1938 made the trip from Cape Hatteras, NC to Providence, RI in 8 hours!</a:t>
            </a:r>
          </a:p>
          <a:p>
            <a:pPr lvl="1"/>
            <a:r>
              <a:rPr lang="en-US" sz="2400" dirty="0"/>
              <a:t>Forward speed at landfall was at least 51 mph/82 km-hr and estimated as high as 60 mph/97 km-hr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42" name="Picture 10" descr="54082912_200di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4495800" cy="2971800"/>
          </a:xfrm>
          <a:prstGeom prst="rect">
            <a:avLst/>
          </a:prstGeom>
          <a:noFill/>
        </p:spPr>
      </p:pic>
      <p:pic>
        <p:nvPicPr>
          <p:cNvPr id="146443" name="Picture 11" descr="54082912_slpp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85800"/>
            <a:ext cx="4572000" cy="2971800"/>
          </a:xfrm>
          <a:prstGeom prst="rect">
            <a:avLst/>
          </a:prstGeom>
          <a:noFill/>
        </p:spPr>
      </p:pic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609600"/>
          </a:xfrm>
        </p:spPr>
        <p:txBody>
          <a:bodyPr/>
          <a:lstStyle/>
          <a:p>
            <a:r>
              <a:rPr lang="en-US" sz="4000" b="1" i="1" dirty="0"/>
              <a:t>Interaction with the Westerlies</a:t>
            </a:r>
            <a:endParaRPr lang="en-US" sz="4000" dirty="0"/>
          </a:p>
        </p:txBody>
      </p:sp>
      <p:pic>
        <p:nvPicPr>
          <p:cNvPr id="146438" name="Picture 6" descr="99091500_200di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9" name="Picture 7" descr="99091500_slpp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81400"/>
            <a:ext cx="4572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0" name="Text Box 8"/>
          <p:cNvSpPr txBox="1">
            <a:spLocks noChangeArrowheads="1"/>
          </p:cNvSpPr>
          <p:nvPr/>
        </p:nvSpPr>
        <p:spPr bwMode="auto">
          <a:xfrm>
            <a:off x="2895600" y="2743200"/>
            <a:ext cx="36576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Hurricane Carol (t-48 hrs)       Jet prepositioned to the east!</a:t>
            </a:r>
          </a:p>
        </p:txBody>
      </p:sp>
      <p:sp>
        <p:nvSpPr>
          <p:cNvPr id="146441" name="Text Box 9"/>
          <p:cNvSpPr txBox="1">
            <a:spLocks noChangeArrowheads="1"/>
          </p:cNvSpPr>
          <p:nvPr/>
        </p:nvSpPr>
        <p:spPr bwMode="auto">
          <a:xfrm>
            <a:off x="2514600" y="6216650"/>
            <a:ext cx="40386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   Hurricane Floyd (t-48 hrs)                         Jet prepositioned to the northwest!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92" name="Picture 12" descr="99091600_200di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5200"/>
            <a:ext cx="4495800" cy="3352800"/>
          </a:xfrm>
          <a:prstGeom prst="rect">
            <a:avLst/>
          </a:prstGeom>
          <a:noFill/>
        </p:spPr>
      </p:pic>
      <p:pic>
        <p:nvPicPr>
          <p:cNvPr id="199691" name="Picture 11" descr="99091600_slpp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5200"/>
            <a:ext cx="4572000" cy="3352800"/>
          </a:xfrm>
          <a:prstGeom prst="rect">
            <a:avLst/>
          </a:prstGeom>
          <a:noFill/>
        </p:spPr>
      </p:pic>
      <p:pic>
        <p:nvPicPr>
          <p:cNvPr id="199690" name="Picture 10" descr="54083012_slpp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85800"/>
            <a:ext cx="4572000" cy="2971800"/>
          </a:xfrm>
          <a:prstGeom prst="rect">
            <a:avLst/>
          </a:prstGeom>
          <a:noFill/>
        </p:spPr>
      </p:pic>
      <p:pic>
        <p:nvPicPr>
          <p:cNvPr id="199689" name="Picture 9" descr="54083012_200di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85800"/>
            <a:ext cx="4495800" cy="2971800"/>
          </a:xfrm>
          <a:prstGeom prst="rect">
            <a:avLst/>
          </a:prstGeom>
          <a:noFill/>
        </p:spPr>
      </p:pic>
      <p:sp>
        <p:nvSpPr>
          <p:cNvPr id="199685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609600"/>
          </a:xfrm>
        </p:spPr>
        <p:txBody>
          <a:bodyPr/>
          <a:lstStyle/>
          <a:p>
            <a:r>
              <a:rPr lang="en-US" sz="4000" b="1" i="1" dirty="0"/>
              <a:t>Interaction with the Westerlies</a:t>
            </a:r>
            <a:endParaRPr lang="en-US" sz="4000" dirty="0"/>
          </a:p>
        </p:txBody>
      </p:sp>
      <p:sp>
        <p:nvSpPr>
          <p:cNvPr id="199693" name="Text Box 13"/>
          <p:cNvSpPr txBox="1">
            <a:spLocks noChangeArrowheads="1"/>
          </p:cNvSpPr>
          <p:nvPr/>
        </p:nvSpPr>
        <p:spPr bwMode="auto">
          <a:xfrm>
            <a:off x="2895600" y="2743200"/>
            <a:ext cx="34290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Hurricane Carol (t-24 hrs)       Acceleration Commences!</a:t>
            </a:r>
          </a:p>
        </p:txBody>
      </p:sp>
      <p:sp>
        <p:nvSpPr>
          <p:cNvPr id="199694" name="Text Box 14"/>
          <p:cNvSpPr txBox="1">
            <a:spLocks noChangeArrowheads="1"/>
          </p:cNvSpPr>
          <p:nvPr/>
        </p:nvSpPr>
        <p:spPr bwMode="auto">
          <a:xfrm>
            <a:off x="2514600" y="6216650"/>
            <a:ext cx="38862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   Hurricane Floyd (t-24 hrs)            Acceleration Commences!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54083112_slpp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85800"/>
            <a:ext cx="4572000" cy="2971800"/>
          </a:xfrm>
          <a:prstGeom prst="rect">
            <a:avLst/>
          </a:prstGeom>
          <a:noFill/>
        </p:spPr>
      </p:pic>
      <p:pic>
        <p:nvPicPr>
          <p:cNvPr id="198659" name="Picture 3" descr="54083112_200di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4495800" cy="2971800"/>
          </a:xfrm>
          <a:prstGeom prst="rect">
            <a:avLst/>
          </a:prstGeom>
          <a:noFill/>
        </p:spPr>
      </p:pic>
      <p:pic>
        <p:nvPicPr>
          <p:cNvPr id="198660" name="Picture 4" descr="99091700_200di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4495800" cy="3352800"/>
          </a:xfrm>
          <a:prstGeom prst="rect">
            <a:avLst/>
          </a:prstGeom>
          <a:noFill/>
        </p:spPr>
      </p:pic>
      <p:sp>
        <p:nvSpPr>
          <p:cNvPr id="198661" name="Rectangle 5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609600"/>
          </a:xfrm>
        </p:spPr>
        <p:txBody>
          <a:bodyPr/>
          <a:lstStyle/>
          <a:p>
            <a:r>
              <a:rPr lang="en-US" sz="4000" b="1" i="1" dirty="0"/>
              <a:t>Interaction with the Westerlies</a:t>
            </a:r>
            <a:endParaRPr lang="en-US" sz="4000" dirty="0"/>
          </a:p>
        </p:txBody>
      </p:sp>
      <p:pic>
        <p:nvPicPr>
          <p:cNvPr id="198662" name="Picture 6" descr="99091700_slpp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5200"/>
            <a:ext cx="4572000" cy="3352800"/>
          </a:xfrm>
          <a:prstGeom prst="rect">
            <a:avLst/>
          </a:prstGeom>
          <a:noFill/>
        </p:spPr>
      </p:pic>
      <p:sp>
        <p:nvSpPr>
          <p:cNvPr id="198666" name="Text Box 10"/>
          <p:cNvSpPr txBox="1">
            <a:spLocks noChangeArrowheads="1"/>
          </p:cNvSpPr>
          <p:nvPr/>
        </p:nvSpPr>
        <p:spPr bwMode="auto">
          <a:xfrm>
            <a:off x="2895600" y="2743200"/>
            <a:ext cx="36576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Hurricane Carol (t=0 Landfall)       Northward motion ~ 39 mph</a:t>
            </a:r>
          </a:p>
        </p:txBody>
      </p:sp>
      <p:sp>
        <p:nvSpPr>
          <p:cNvPr id="198667" name="Text Box 11"/>
          <p:cNvSpPr txBox="1">
            <a:spLocks noChangeArrowheads="1"/>
          </p:cNvSpPr>
          <p:nvPr/>
        </p:nvSpPr>
        <p:spPr bwMode="auto">
          <a:xfrm>
            <a:off x="2514600" y="6216650"/>
            <a:ext cx="40386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   Hurricane Floyd (t-0 hrs Landfall)                         North-northeast motion  ~ 33 mph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343400"/>
          </a:xfrm>
        </p:spPr>
        <p:txBody>
          <a:bodyPr/>
          <a:lstStyle/>
          <a:p>
            <a:r>
              <a:rPr lang="en-US" dirty="0" smtClean="0"/>
              <a:t>A very active hurricane season is forecast</a:t>
            </a:r>
          </a:p>
          <a:p>
            <a:pPr lvl="1"/>
            <a:r>
              <a:rPr lang="en-US" dirty="0" smtClean="0"/>
              <a:t>What does this mean for Rhode Island?</a:t>
            </a:r>
          </a:p>
          <a:p>
            <a:r>
              <a:rPr lang="en-US" dirty="0" smtClean="0"/>
              <a:t>Understand </a:t>
            </a:r>
            <a:r>
              <a:rPr lang="en-US" dirty="0"/>
              <a:t>the behavior of our New England breed of Tropical Cyclone</a:t>
            </a:r>
          </a:p>
          <a:p>
            <a:pPr lvl="1"/>
            <a:r>
              <a:rPr lang="en-US" dirty="0"/>
              <a:t>A historical perspective</a:t>
            </a:r>
          </a:p>
          <a:p>
            <a:pPr lvl="1"/>
            <a:r>
              <a:rPr lang="en-US" dirty="0"/>
              <a:t>Aspects of the Acceleration and Recurvature</a:t>
            </a:r>
          </a:p>
          <a:p>
            <a:pPr lvl="1"/>
            <a:r>
              <a:rPr lang="en-US" dirty="0"/>
              <a:t>Aspects of the location and distribution of the </a:t>
            </a:r>
            <a:r>
              <a:rPr lang="en-US" dirty="0" smtClean="0"/>
              <a:t>winds, surge and heavy rainfall</a:t>
            </a:r>
          </a:p>
          <a:p>
            <a:pPr lvl="1"/>
            <a:r>
              <a:rPr lang="en-US" dirty="0" smtClean="0"/>
              <a:t>Preparedness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54" name="Object 18"/>
          <p:cNvGraphicFramePr>
            <a:graphicFrameLocks noChangeAspect="1"/>
          </p:cNvGraphicFramePr>
          <p:nvPr>
            <p:ph sz="quarter" idx="4"/>
          </p:nvPr>
        </p:nvGraphicFramePr>
        <p:xfrm>
          <a:off x="4648200" y="685800"/>
          <a:ext cx="4495800" cy="3200400"/>
        </p:xfrm>
        <a:graphic>
          <a:graphicData uri="http://schemas.openxmlformats.org/presentationml/2006/ole">
            <p:oleObj spid="_x0000_s142354" name="Drawing" r:id="rId3" imgW="4800634" imgH="4800634" progId="">
              <p:embed/>
            </p:oleObj>
          </a:graphicData>
        </a:graphic>
      </p:graphicFrame>
      <p:graphicFrame>
        <p:nvGraphicFramePr>
          <p:cNvPr id="142340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4648200" y="3581400"/>
          <a:ext cx="4495800" cy="3276600"/>
        </p:xfrm>
        <a:graphic>
          <a:graphicData uri="http://schemas.openxmlformats.org/presentationml/2006/ole">
            <p:oleObj spid="_x0000_s142340" name="Drawing" r:id="rId4" imgW="4400211" imgH="5714739" progId="">
              <p:embed/>
            </p:oleObj>
          </a:graphicData>
        </a:graphic>
      </p:graphicFrame>
      <p:sp>
        <p:nvSpPr>
          <p:cNvPr id="14233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533400" y="228600"/>
            <a:ext cx="8229600" cy="381000"/>
          </a:xfrm>
        </p:spPr>
        <p:txBody>
          <a:bodyPr/>
          <a:lstStyle/>
          <a:p>
            <a:r>
              <a:rPr lang="en-US" sz="3200" dirty="0"/>
              <a:t>High Winds</a:t>
            </a:r>
          </a:p>
        </p:txBody>
      </p:sp>
      <p:graphicFrame>
        <p:nvGraphicFramePr>
          <p:cNvPr id="142342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0" y="3657600"/>
          <a:ext cx="4572000" cy="3200400"/>
        </p:xfrm>
        <a:graphic>
          <a:graphicData uri="http://schemas.openxmlformats.org/presentationml/2006/ole">
            <p:oleObj spid="_x0000_s142342" name="Drawing" r:id="rId5" imgW="8286469" imgH="8058140" progId="">
              <p:embed/>
            </p:oleObj>
          </a:graphicData>
        </a:graphic>
      </p:graphicFrame>
      <p:graphicFrame>
        <p:nvGraphicFramePr>
          <p:cNvPr id="142350" name="Object 14"/>
          <p:cNvGraphicFramePr>
            <a:graphicFrameLocks noChangeAspect="1"/>
          </p:cNvGraphicFramePr>
          <p:nvPr>
            <p:ph sz="quarter" idx="3"/>
          </p:nvPr>
        </p:nvGraphicFramePr>
        <p:xfrm>
          <a:off x="0" y="685800"/>
          <a:ext cx="4572000" cy="3124200"/>
        </p:xfrm>
        <a:graphic>
          <a:graphicData uri="http://schemas.openxmlformats.org/presentationml/2006/ole">
            <p:oleObj spid="_x0000_s142350" name="Drawing" r:id="rId6" imgW="9145123" imgH="5895404" progId="">
              <p:embed/>
            </p:oleObj>
          </a:graphicData>
        </a:graphic>
      </p:graphicFrame>
      <p:sp>
        <p:nvSpPr>
          <p:cNvPr id="142347" name="Text Box 11"/>
          <p:cNvSpPr txBox="1">
            <a:spLocks noChangeArrowheads="1"/>
          </p:cNvSpPr>
          <p:nvPr/>
        </p:nvSpPr>
        <p:spPr bwMode="auto">
          <a:xfrm>
            <a:off x="-76200" y="3159125"/>
            <a:ext cx="43434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Public Safety Hazards after Bob Downtown Providence, RI Aug ‘91</a:t>
            </a:r>
          </a:p>
        </p:txBody>
      </p:sp>
      <p:sp>
        <p:nvSpPr>
          <p:cNvPr id="142348" name="Text Box 12"/>
          <p:cNvSpPr txBox="1">
            <a:spLocks noChangeArrowheads="1"/>
          </p:cNvSpPr>
          <p:nvPr/>
        </p:nvSpPr>
        <p:spPr bwMode="auto">
          <a:xfrm>
            <a:off x="0" y="6207125"/>
            <a:ext cx="43434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latin typeface="Tahoma" charset="0"/>
              </a:rPr>
              <a:t>Hurricane Carol Wind Damage, at Bonnet Shores in Narragansett RI.</a:t>
            </a:r>
          </a:p>
        </p:txBody>
      </p:sp>
      <p:sp>
        <p:nvSpPr>
          <p:cNvPr id="142356" name="Text Box 20"/>
          <p:cNvSpPr txBox="1">
            <a:spLocks noChangeArrowheads="1"/>
          </p:cNvSpPr>
          <p:nvPr/>
        </p:nvSpPr>
        <p:spPr bwMode="auto">
          <a:xfrm>
            <a:off x="0" y="381000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/>
              <a:t>Providence Journal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Storm Surge Characteristics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Tremendous storm surges on south facing bays</a:t>
            </a:r>
          </a:p>
          <a:p>
            <a:pPr lvl="1">
              <a:lnSpc>
                <a:spcPct val="90000"/>
              </a:lnSpc>
            </a:pPr>
            <a:r>
              <a:rPr lang="en-US" sz="2400">
                <a:solidFill>
                  <a:srgbClr val="FFFF00"/>
                </a:solidFill>
              </a:rPr>
              <a:t>Most significant “surge” occurs within one hour of landfall</a:t>
            </a:r>
          </a:p>
          <a:p>
            <a:pPr>
              <a:lnSpc>
                <a:spcPct val="90000"/>
              </a:lnSpc>
            </a:pPr>
            <a:r>
              <a:rPr lang="en-US" sz="2800"/>
              <a:t>Wave run-up causes coastal flooding to commence ~ 6 hours before the eye arrives</a:t>
            </a:r>
          </a:p>
          <a:p>
            <a:pPr lvl="1">
              <a:lnSpc>
                <a:spcPct val="90000"/>
              </a:lnSpc>
            </a:pPr>
            <a:r>
              <a:rPr lang="en-US" sz="2400">
                <a:solidFill>
                  <a:srgbClr val="FFFF00"/>
                </a:solidFill>
              </a:rPr>
              <a:t>In spite of the storm’s rapid acceleration.</a:t>
            </a:r>
          </a:p>
          <a:p>
            <a:pPr>
              <a:lnSpc>
                <a:spcPct val="90000"/>
              </a:lnSpc>
            </a:pPr>
            <a:r>
              <a:rPr lang="en-US" sz="2800"/>
              <a:t>Surges of 12 to 15 feet have been observed</a:t>
            </a:r>
          </a:p>
          <a:p>
            <a:pPr lvl="1">
              <a:lnSpc>
                <a:spcPct val="90000"/>
              </a:lnSpc>
            </a:pPr>
            <a:r>
              <a:rPr lang="en-US" sz="2400">
                <a:solidFill>
                  <a:srgbClr val="FFFF00"/>
                </a:solidFill>
              </a:rPr>
              <a:t>Potential for 20 foot surges from Cat 3 storm exists for Island Park, Portsmouth RI</a:t>
            </a:r>
          </a:p>
          <a:p>
            <a:pPr lvl="1">
              <a:lnSpc>
                <a:spcPct val="90000"/>
              </a:lnSpc>
            </a:pPr>
            <a:r>
              <a:rPr lang="en-US" sz="2400">
                <a:solidFill>
                  <a:srgbClr val="FFFF00"/>
                </a:solidFill>
              </a:rPr>
              <a:t>Potential for 20-25 foot surges from Cat 3 storm exists for Buzzard’s Bay, Massachusetts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285750" y="0"/>
          <a:ext cx="8572500" cy="6858000"/>
        </p:xfrm>
        <a:graphic>
          <a:graphicData uri="http://schemas.openxmlformats.org/presentationml/2006/ole">
            <p:oleObj spid="_x0000_s286722" name="Drawing" r:id="rId3" imgW="8571882" imgH="6857596" progId="">
              <p:embed/>
            </p:oleObj>
          </a:graphicData>
        </a:graphic>
      </p:graphicFrame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285750" y="0"/>
          <a:ext cx="8572500" cy="6858000"/>
        </p:xfrm>
        <a:graphic>
          <a:graphicData uri="http://schemas.openxmlformats.org/presentationml/2006/ole">
            <p:oleObj spid="_x0000_s287746" name="Drawing" r:id="rId3" imgW="8571882" imgH="685759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85750" y="0"/>
          <a:ext cx="8572500" cy="6858000"/>
        </p:xfrm>
        <a:graphic>
          <a:graphicData uri="http://schemas.openxmlformats.org/presentationml/2006/ole">
            <p:oleObj spid="_x0000_s288770" name="Drawing" r:id="rId3" imgW="8571882" imgH="685759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/>
          <a:lstStyle/>
          <a:p>
            <a:r>
              <a:rPr lang="en-US" sz="4000" dirty="0" smtClean="0">
                <a:effectLst/>
              </a:rPr>
              <a:t>Storm Surge</a:t>
            </a:r>
            <a:endParaRPr lang="en-US" sz="4000" dirty="0">
              <a:effectLst/>
            </a:endParaRPr>
          </a:p>
        </p:txBody>
      </p:sp>
      <p:graphicFrame>
        <p:nvGraphicFramePr>
          <p:cNvPr id="26931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838200"/>
          <a:ext cx="4800600" cy="6019800"/>
        </p:xfrm>
        <a:graphic>
          <a:graphicData uri="http://schemas.openxmlformats.org/presentationml/2006/ole">
            <p:oleObj spid="_x0000_s269314" name="Drawing" r:id="rId3" imgW="9030928" imgH="7142933" progId="">
              <p:embed/>
            </p:oleObj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81000" y="5942012"/>
            <a:ext cx="4800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Slosh Model Storm Surge MEOW</a:t>
            </a:r>
          </a:p>
          <a:p>
            <a:pPr algn="l"/>
            <a:r>
              <a:rPr lang="en-US" sz="1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Narragansett/Buzzard’s Bay Basins</a:t>
            </a:r>
          </a:p>
          <a:p>
            <a:pPr algn="l"/>
            <a:r>
              <a:rPr lang="en-US" sz="1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Simulated Cat 3, moving N at 60 mph</a:t>
            </a:r>
          </a:p>
        </p:txBody>
      </p:sp>
      <p:graphicFrame>
        <p:nvGraphicFramePr>
          <p:cNvPr id="269315" name="Object 3"/>
          <p:cNvGraphicFramePr>
            <a:graphicFrameLocks noChangeAspect="1"/>
          </p:cNvGraphicFramePr>
          <p:nvPr/>
        </p:nvGraphicFramePr>
        <p:xfrm>
          <a:off x="4800600" y="838200"/>
          <a:ext cx="4343400" cy="6019800"/>
        </p:xfrm>
        <a:graphic>
          <a:graphicData uri="http://schemas.openxmlformats.org/presentationml/2006/ole">
            <p:oleObj spid="_x0000_s269315" name="Drawing" r:id="rId4" imgW="8467793" imgH="6087186" progId="">
              <p:embed/>
            </p:oleObj>
          </a:graphicData>
        </a:graphic>
      </p:graphicFrame>
      <p:graphicFrame>
        <p:nvGraphicFramePr>
          <p:cNvPr id="269316" name="Object 4"/>
          <p:cNvGraphicFramePr>
            <a:graphicFrameLocks noChangeAspect="1"/>
          </p:cNvGraphicFramePr>
          <p:nvPr/>
        </p:nvGraphicFramePr>
        <p:xfrm>
          <a:off x="4800600" y="838200"/>
          <a:ext cx="4343400" cy="6019800"/>
        </p:xfrm>
        <a:graphic>
          <a:graphicData uri="http://schemas.openxmlformats.org/presentationml/2006/ole">
            <p:oleObj spid="_x0000_s269316" name="Drawing" r:id="rId5" imgW="7458774" imgH="52583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69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202" name="Drawing" r:id="rId3" imgW="9830293" imgH="6857596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mvyc3nne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9144000" cy="1384300"/>
          </a:xfrm>
        </p:spPr>
        <p:txBody>
          <a:bodyPr/>
          <a:lstStyle/>
          <a:p>
            <a:pPr algn="ctr"/>
            <a:r>
              <a:rPr lang="en-US" sz="3600" dirty="0"/>
              <a:t>For eastern Massachusetts:</a:t>
            </a:r>
            <a:br>
              <a:rPr lang="en-US" sz="3600" dirty="0"/>
            </a:b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200" b="1" dirty="0">
                <a:effectLst/>
                <a:latin typeface="Times New Roman" pitchFamily="18" charset="0"/>
                <a:cs typeface="Times New Roman" pitchFamily="18" charset="0"/>
              </a:rPr>
              <a:t>ax surge occurs after the center passes!</a:t>
            </a:r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4038600" cy="4114800"/>
          </a:xfrm>
        </p:spPr>
        <p:txBody>
          <a:bodyPr/>
          <a:lstStyle/>
          <a:p>
            <a:r>
              <a:rPr lang="en-US">
                <a:solidFill>
                  <a:srgbClr val="FF9900"/>
                </a:solidFill>
              </a:rPr>
              <a:t>Simulation for Hurricane Edna, 1954</a:t>
            </a:r>
          </a:p>
          <a:p>
            <a:r>
              <a:rPr lang="en-US">
                <a:solidFill>
                  <a:srgbClr val="FF9900"/>
                </a:solidFill>
              </a:rPr>
              <a:t>Note the surge of ~10 feet in Wellfleet Harbor - occurs nearly 1.5 hours after the eye reaches the south side of the cape!</a:t>
            </a:r>
          </a:p>
        </p:txBody>
      </p:sp>
      <p:graphicFrame>
        <p:nvGraphicFramePr>
          <p:cNvPr id="88069" name="Object 5"/>
          <p:cNvGraphicFramePr>
            <a:graphicFrameLocks noChangeAspect="1"/>
          </p:cNvGraphicFramePr>
          <p:nvPr>
            <p:ph idx="4294967295"/>
          </p:nvPr>
        </p:nvGraphicFramePr>
        <p:xfrm>
          <a:off x="4343400" y="1600200"/>
          <a:ext cx="4800600" cy="5257800"/>
        </p:xfrm>
        <a:graphic>
          <a:graphicData uri="http://schemas.openxmlformats.org/presentationml/2006/ole">
            <p:oleObj spid="_x0000_s308226" name="Drawing" r:id="rId3" imgW="6629326" imgH="6857596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531225" cy="685800"/>
          </a:xfrm>
        </p:spPr>
        <p:txBody>
          <a:bodyPr/>
          <a:lstStyle/>
          <a:p>
            <a:r>
              <a:rPr lang="en-US" sz="2800" dirty="0"/>
              <a:t>Inundation Atlas Data: Barrington, RI</a:t>
            </a:r>
          </a:p>
        </p:txBody>
      </p:sp>
      <p:pic>
        <p:nvPicPr>
          <p:cNvPr id="1669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85800"/>
            <a:ext cx="9144000" cy="6172200"/>
          </a:xfrm>
          <a:noFill/>
          <a:ln/>
        </p:spPr>
      </p:pic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0" y="6248400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accent2"/>
                </a:solidFill>
              </a:rPr>
              <a:t>Army Corps of Engineers – New England Division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8" name="Picture 6" descr="figur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47800" y="152400"/>
            <a:ext cx="66294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CONDITIONS THAT MAKE FOR AN ACTIVE SEASON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410200"/>
            <a:ext cx="9144000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These types of conditions were quite prevalent from the late 1930s through the early 1960s and have repeated themselves since 1995.  </a:t>
            </a:r>
          </a:p>
          <a:p>
            <a:pPr algn="ctr"/>
            <a:endParaRPr lang="en-US" dirty="0">
              <a:solidFill>
                <a:srgbClr val="002060"/>
              </a:solidFill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We believe we are in the middle of a 20-30 year period of enhanced tropical cyclone activity in the Atlantic Basin.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531225" cy="685800"/>
          </a:xfrm>
        </p:spPr>
        <p:txBody>
          <a:bodyPr/>
          <a:lstStyle/>
          <a:p>
            <a:r>
              <a:rPr lang="en-US" sz="2800" dirty="0"/>
              <a:t>Inundation Atlas Data: </a:t>
            </a:r>
            <a:r>
              <a:rPr lang="en-US" sz="2800" dirty="0" smtClean="0"/>
              <a:t>Warwick, </a:t>
            </a:r>
            <a:r>
              <a:rPr lang="en-US" sz="2800" dirty="0"/>
              <a:t>RI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0" y="6248400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accent2"/>
                </a:solidFill>
              </a:rPr>
              <a:t>Army Corps of Engineers – New England Division</a:t>
            </a:r>
          </a:p>
        </p:txBody>
      </p:sp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85800"/>
            <a:ext cx="9144001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7" name="Object 7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65218" name="Drawing" r:id="rId3" imgW="8457717" imgH="5657686" progId="">
              <p:embed/>
            </p:oleObj>
          </a:graphicData>
        </a:graphic>
      </p:graphicFrame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609600" y="6019800"/>
            <a:ext cx="822960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Oakland Beach, after Hurricane Carol - 1954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0" name="Picture 2" descr="scan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467600"/>
          </a:xfrm>
          <a:prstGeom prst="rect">
            <a:avLst/>
          </a:prstGeom>
          <a:noFill/>
        </p:spPr>
      </p:pic>
      <p:sp>
        <p:nvSpPr>
          <p:cNvPr id="309251" name="Text Box 3"/>
          <p:cNvSpPr txBox="1">
            <a:spLocks noChangeArrowheads="1"/>
          </p:cNvSpPr>
          <p:nvPr/>
        </p:nvSpPr>
        <p:spPr bwMode="auto">
          <a:xfrm>
            <a:off x="152400" y="5562600"/>
            <a:ext cx="868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itchFamily="18" charset="0"/>
              </a:rPr>
              <a:t>Oakland Beach</a:t>
            </a:r>
            <a:r>
              <a:rPr lang="en-US" sz="3200" b="1">
                <a:solidFill>
                  <a:srgbClr val="CC3300"/>
                </a:solidFill>
                <a:latin typeface="Times New Roman" pitchFamily="18" charset="0"/>
              </a:rPr>
              <a:t>                                    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</a:rPr>
              <a:t>              </a:t>
            </a:r>
            <a:r>
              <a:rPr lang="en-US" sz="3200" b="1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Note the inland extent of structural damage!</a:t>
            </a:r>
          </a:p>
        </p:txBody>
      </p:sp>
      <p:sp>
        <p:nvSpPr>
          <p:cNvPr id="309252" name="Freeform 4"/>
          <p:cNvSpPr>
            <a:spLocks/>
          </p:cNvSpPr>
          <p:nvPr/>
        </p:nvSpPr>
        <p:spPr bwMode="auto">
          <a:xfrm>
            <a:off x="0" y="914400"/>
            <a:ext cx="5257800" cy="2133600"/>
          </a:xfrm>
          <a:custGeom>
            <a:avLst/>
            <a:gdLst/>
            <a:ahLst/>
            <a:cxnLst>
              <a:cxn ang="0">
                <a:pos x="0" y="1344"/>
              </a:cxn>
              <a:cxn ang="0">
                <a:pos x="816" y="1344"/>
              </a:cxn>
              <a:cxn ang="0">
                <a:pos x="1584" y="1152"/>
              </a:cxn>
              <a:cxn ang="0">
                <a:pos x="1872" y="1056"/>
              </a:cxn>
              <a:cxn ang="0">
                <a:pos x="2400" y="1152"/>
              </a:cxn>
              <a:cxn ang="0">
                <a:pos x="2640" y="1008"/>
              </a:cxn>
              <a:cxn ang="0">
                <a:pos x="3120" y="1008"/>
              </a:cxn>
              <a:cxn ang="0">
                <a:pos x="3216" y="912"/>
              </a:cxn>
              <a:cxn ang="0">
                <a:pos x="3216" y="720"/>
              </a:cxn>
              <a:cxn ang="0">
                <a:pos x="3312" y="576"/>
              </a:cxn>
              <a:cxn ang="0">
                <a:pos x="3264" y="336"/>
              </a:cxn>
              <a:cxn ang="0">
                <a:pos x="3216" y="144"/>
              </a:cxn>
              <a:cxn ang="0">
                <a:pos x="3264" y="0"/>
              </a:cxn>
            </a:cxnLst>
            <a:rect l="0" t="0" r="r" b="b"/>
            <a:pathLst>
              <a:path w="3312" h="1344">
                <a:moveTo>
                  <a:pt x="0" y="1344"/>
                </a:moveTo>
                <a:lnTo>
                  <a:pt x="816" y="1344"/>
                </a:lnTo>
                <a:lnTo>
                  <a:pt x="1584" y="1152"/>
                </a:lnTo>
                <a:lnTo>
                  <a:pt x="1872" y="1056"/>
                </a:lnTo>
                <a:lnTo>
                  <a:pt x="2400" y="1152"/>
                </a:lnTo>
                <a:lnTo>
                  <a:pt x="2640" y="1008"/>
                </a:lnTo>
                <a:lnTo>
                  <a:pt x="3120" y="1008"/>
                </a:lnTo>
                <a:lnTo>
                  <a:pt x="3216" y="912"/>
                </a:lnTo>
                <a:lnTo>
                  <a:pt x="3216" y="720"/>
                </a:lnTo>
                <a:lnTo>
                  <a:pt x="3312" y="576"/>
                </a:lnTo>
                <a:lnTo>
                  <a:pt x="3264" y="336"/>
                </a:lnTo>
                <a:lnTo>
                  <a:pt x="3216" y="144"/>
                </a:lnTo>
                <a:lnTo>
                  <a:pt x="3264" y="0"/>
                </a:lnTo>
              </a:path>
            </a:pathLst>
          </a:custGeom>
          <a:noFill/>
          <a:ln w="57150" cap="flat" cmpd="sng">
            <a:solidFill>
              <a:srgbClr val="80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253" name="Freeform 5"/>
          <p:cNvSpPr>
            <a:spLocks/>
          </p:cNvSpPr>
          <p:nvPr/>
        </p:nvSpPr>
        <p:spPr bwMode="auto">
          <a:xfrm>
            <a:off x="76200" y="533400"/>
            <a:ext cx="3886200" cy="990600"/>
          </a:xfrm>
          <a:custGeom>
            <a:avLst/>
            <a:gdLst/>
            <a:ahLst/>
            <a:cxnLst>
              <a:cxn ang="0">
                <a:pos x="0" y="624"/>
              </a:cxn>
              <a:cxn ang="0">
                <a:pos x="672" y="624"/>
              </a:cxn>
              <a:cxn ang="0">
                <a:pos x="1200" y="576"/>
              </a:cxn>
              <a:cxn ang="0">
                <a:pos x="1536" y="528"/>
              </a:cxn>
              <a:cxn ang="0">
                <a:pos x="1680" y="480"/>
              </a:cxn>
              <a:cxn ang="0">
                <a:pos x="1872" y="384"/>
              </a:cxn>
              <a:cxn ang="0">
                <a:pos x="2064" y="384"/>
              </a:cxn>
              <a:cxn ang="0">
                <a:pos x="2208" y="288"/>
              </a:cxn>
              <a:cxn ang="0">
                <a:pos x="2208" y="240"/>
              </a:cxn>
              <a:cxn ang="0">
                <a:pos x="2160" y="144"/>
              </a:cxn>
              <a:cxn ang="0">
                <a:pos x="2256" y="48"/>
              </a:cxn>
              <a:cxn ang="0">
                <a:pos x="2448" y="0"/>
              </a:cxn>
            </a:cxnLst>
            <a:rect l="0" t="0" r="r" b="b"/>
            <a:pathLst>
              <a:path w="2448" h="624">
                <a:moveTo>
                  <a:pt x="0" y="624"/>
                </a:moveTo>
                <a:lnTo>
                  <a:pt x="672" y="624"/>
                </a:lnTo>
                <a:lnTo>
                  <a:pt x="1200" y="576"/>
                </a:lnTo>
                <a:lnTo>
                  <a:pt x="1536" y="528"/>
                </a:lnTo>
                <a:lnTo>
                  <a:pt x="1680" y="480"/>
                </a:lnTo>
                <a:lnTo>
                  <a:pt x="1872" y="384"/>
                </a:lnTo>
                <a:lnTo>
                  <a:pt x="2064" y="384"/>
                </a:lnTo>
                <a:lnTo>
                  <a:pt x="2208" y="288"/>
                </a:lnTo>
                <a:lnTo>
                  <a:pt x="2208" y="240"/>
                </a:lnTo>
                <a:lnTo>
                  <a:pt x="2160" y="144"/>
                </a:lnTo>
                <a:lnTo>
                  <a:pt x="2256" y="48"/>
                </a:lnTo>
                <a:lnTo>
                  <a:pt x="2448" y="0"/>
                </a:lnTo>
              </a:path>
            </a:pathLst>
          </a:custGeom>
          <a:noFill/>
          <a:ln w="57150" cap="flat" cmpd="sng">
            <a:solidFill>
              <a:srgbClr val="FFFF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9254" name="Text Box 6"/>
          <p:cNvSpPr txBox="1">
            <a:spLocks noChangeArrowheads="1"/>
          </p:cNvSpPr>
          <p:nvPr/>
        </p:nvSpPr>
        <p:spPr bwMode="auto">
          <a:xfrm>
            <a:off x="0" y="3429000"/>
            <a:ext cx="3962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Debris line #1 – homes destroyed and dislodged from foundations</a:t>
            </a:r>
          </a:p>
        </p:txBody>
      </p:sp>
      <p:sp>
        <p:nvSpPr>
          <p:cNvPr id="309255" name="Text Box 7"/>
          <p:cNvSpPr txBox="1">
            <a:spLocks noChangeArrowheads="1"/>
          </p:cNvSpPr>
          <p:nvPr/>
        </p:nvSpPr>
        <p:spPr bwMode="auto">
          <a:xfrm>
            <a:off x="0" y="0"/>
            <a:ext cx="3962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Debris line #2 – Significant debris pushed into properties causing structural damage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 descr="scan0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600">
                <a:solidFill>
                  <a:srgbClr val="0000FF"/>
                </a:solidFill>
              </a:rPr>
              <a:t>Loss of homes, businesses and property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381000" y="5791200"/>
            <a:ext cx="8382000" cy="955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Misquamicut Village, Charlestown, RI - after  Hurricane Carol</a:t>
            </a:r>
          </a:p>
        </p:txBody>
      </p:sp>
      <p:sp>
        <p:nvSpPr>
          <p:cNvPr id="284677" name="Oval 5"/>
          <p:cNvSpPr>
            <a:spLocks noChangeArrowheads="1"/>
          </p:cNvSpPr>
          <p:nvPr/>
        </p:nvSpPr>
        <p:spPr bwMode="auto">
          <a:xfrm>
            <a:off x="838200" y="1524000"/>
            <a:ext cx="4267200" cy="281940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8" name="Text Box 6"/>
          <p:cNvSpPr txBox="1">
            <a:spLocks noChangeArrowheads="1"/>
          </p:cNvSpPr>
          <p:nvPr/>
        </p:nvSpPr>
        <p:spPr bwMode="auto">
          <a:xfrm>
            <a:off x="2667000" y="2286000"/>
            <a:ext cx="106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7" grpId="0" animBg="1"/>
      <p:bldP spid="28467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scan000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52400" y="0"/>
            <a:ext cx="9296400" cy="6858000"/>
          </a:xfrm>
          <a:noFill/>
          <a:ln/>
        </p:spPr>
      </p:pic>
      <p:sp>
        <p:nvSpPr>
          <p:cNvPr id="28569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600">
                <a:solidFill>
                  <a:srgbClr val="0000FF"/>
                </a:solidFill>
              </a:rPr>
              <a:t>Loss of homes, businesses and property</a:t>
            </a:r>
          </a:p>
        </p:txBody>
      </p:sp>
      <p:sp>
        <p:nvSpPr>
          <p:cNvPr id="285700" name="Text Box 4"/>
          <p:cNvSpPr txBox="1">
            <a:spLocks noChangeArrowheads="1"/>
          </p:cNvSpPr>
          <p:nvPr/>
        </p:nvSpPr>
        <p:spPr bwMode="auto">
          <a:xfrm>
            <a:off x="381000" y="5902325"/>
            <a:ext cx="8382000" cy="955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Misquamicut Village, Charlestown, RI - after  Hurricane Carol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70" name="Object 6"/>
          <p:cNvGraphicFramePr>
            <a:graphicFrameLocks noChangeAspect="1"/>
          </p:cNvGraphicFramePr>
          <p:nvPr>
            <p:ph idx="1"/>
          </p:nvPr>
        </p:nvGraphicFramePr>
        <p:xfrm>
          <a:off x="0" y="609600"/>
          <a:ext cx="9144000" cy="6248400"/>
        </p:xfrm>
        <a:graphic>
          <a:graphicData uri="http://schemas.openxmlformats.org/presentationml/2006/ole">
            <p:oleObj spid="_x0000_s266242" name="Drawing" r:id="rId3" imgW="8971459" imgH="6800528" progId="">
              <p:embed/>
            </p:oleObj>
          </a:graphicData>
        </a:graphic>
      </p:graphicFrame>
      <p:sp>
        <p:nvSpPr>
          <p:cNvPr id="11366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200"/>
              <a:t>And how about the infrastructure?</a:t>
            </a: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457200" y="6019800"/>
            <a:ext cx="838200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Route 1A scenic – Narragansett, RI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46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200"/>
              <a:t>In 1938, it was left in ruins</a:t>
            </a: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457200" y="5715000"/>
            <a:ext cx="8382000" cy="955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Route 1A scenic,  Narragansett, RI – after the Great New England Hurricane of 1938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41" name="Object 5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67266" name="Drawing" r:id="rId3" imgW="7430233" imgH="6686394" progId="">
              <p:embed/>
            </p:oleObj>
          </a:graphicData>
        </a:graphic>
      </p:graphicFrame>
      <p:sp>
        <p:nvSpPr>
          <p:cNvPr id="11673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477000" cy="685800"/>
          </a:xfrm>
        </p:spPr>
        <p:txBody>
          <a:bodyPr/>
          <a:lstStyle/>
          <a:p>
            <a:r>
              <a:rPr lang="en-US" sz="3200"/>
              <a:t>In 1938, it was left in ruins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457200" y="6019800"/>
            <a:ext cx="83820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Route 1A scenic,  Narragansett, RI – after the Great New England Hurricane of 1938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r>
              <a:rPr lang="en-US" sz="4000" dirty="0" smtClean="0"/>
              <a:t>And the history behind the very location we occupy this evening:</a:t>
            </a:r>
            <a:endParaRPr lang="en-US" sz="400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0" y="1219200"/>
          <a:ext cx="9144000" cy="5638800"/>
        </p:xfrm>
        <a:graphic>
          <a:graphicData uri="http://schemas.openxmlformats.org/presentationml/2006/ole">
            <p:oleObj spid="_x0000_s263170" name="Drawing" r:id="rId3" imgW="7772727" imgH="5572108" progId="">
              <p:embed/>
            </p:oleObj>
          </a:graphicData>
        </a:graphic>
      </p:graphicFrame>
      <p:sp>
        <p:nvSpPr>
          <p:cNvPr id="263171" name="Text Box 3"/>
          <p:cNvSpPr txBox="1">
            <a:spLocks noChangeArrowheads="1"/>
          </p:cNvSpPr>
          <p:nvPr/>
        </p:nvSpPr>
        <p:spPr bwMode="auto">
          <a:xfrm>
            <a:off x="914400" y="6019800"/>
            <a:ext cx="6858000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Recipient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 of a 12-14 foot storm surge!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latin typeface="Tahoma" pitchFamily="34" charset="0"/>
                <a:cs typeface="Arial" pitchFamily="34" charset="0"/>
              </a:rPr>
              <a:t>Pawtuxet Cove, Cranston, RI - 1938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457200"/>
          </a:xfrm>
        </p:spPr>
        <p:txBody>
          <a:bodyPr/>
          <a:lstStyle/>
          <a:p>
            <a:r>
              <a:rPr lang="en-US" sz="3600" dirty="0"/>
              <a:t>Heavy Rainfall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295400"/>
            <a:ext cx="44196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Two types of distributions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effectLst/>
              </a:rPr>
              <a:t>Along/Right of Track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effectLst/>
              </a:rPr>
              <a:t>Left of Track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Some systems “changed phase” as they turned and accelerated northeastward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Nearly every tropical cyclone studied was going through some degree of extra-tropical transition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Nearly ½ of all our storms produced small stream/river flooding in the region!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ffectLst/>
              </a:rPr>
              <a:t>Average rainfall 6-8 inches</a:t>
            </a:r>
          </a:p>
        </p:txBody>
      </p:sp>
      <p:graphicFrame>
        <p:nvGraphicFramePr>
          <p:cNvPr id="17203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495800" y="3886200"/>
          <a:ext cx="4648200" cy="2971800"/>
        </p:xfrm>
        <a:graphic>
          <a:graphicData uri="http://schemas.openxmlformats.org/presentationml/2006/ole">
            <p:oleObj spid="_x0000_s172036" name="Drawing" r:id="rId3" imgW="4800634" imgH="4800634" progId="">
              <p:embed/>
            </p:oleObj>
          </a:graphicData>
        </a:graphic>
      </p:graphicFrame>
      <p:graphicFrame>
        <p:nvGraphicFramePr>
          <p:cNvPr id="172038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4495800" y="914400"/>
          <a:ext cx="4648200" cy="2895600"/>
        </p:xfrm>
        <a:graphic>
          <a:graphicData uri="http://schemas.openxmlformats.org/presentationml/2006/ole">
            <p:oleObj spid="_x0000_s172038" name="Drawing" r:id="rId4" imgW="4743597" imgH="4572485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7010400" cy="60960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Historical Atlantic Seasonal Activity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No coincidence that the 1930s-50s were so active!</a:t>
            </a:r>
          </a:p>
        </p:txBody>
      </p:sp>
      <p:pic>
        <p:nvPicPr>
          <p:cNvPr id="2263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7924800" cy="516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/>
          <a:lstStyle/>
          <a:p>
            <a:r>
              <a:rPr lang="en-US" sz="3200" dirty="0"/>
              <a:t>Historical Perspective</a:t>
            </a:r>
            <a:br>
              <a:rPr lang="en-US" sz="3200" dirty="0"/>
            </a:br>
            <a:r>
              <a:rPr lang="en-US" sz="3200" dirty="0"/>
              <a:t>Heavy Rainfall Distribution</a:t>
            </a:r>
          </a:p>
        </p:txBody>
      </p:sp>
      <p:pic>
        <p:nvPicPr>
          <p:cNvPr id="13825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572000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254" name="Picture 14" descr="Hurricane_Floyd_1999_zoom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2400"/>
            <a:ext cx="4572000" cy="2895600"/>
          </a:xfrm>
          <a:prstGeom prst="rect">
            <a:avLst/>
          </a:prstGeom>
          <a:noFill/>
        </p:spPr>
      </p:pic>
      <p:sp>
        <p:nvSpPr>
          <p:cNvPr id="138255" name="Line 15"/>
          <p:cNvSpPr>
            <a:spLocks noChangeShapeType="1"/>
          </p:cNvSpPr>
          <p:nvPr/>
        </p:nvSpPr>
        <p:spPr bwMode="auto">
          <a:xfrm flipV="1">
            <a:off x="1371600" y="5791200"/>
            <a:ext cx="762000" cy="9144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38256" name="Line 16"/>
          <p:cNvSpPr>
            <a:spLocks noChangeShapeType="1"/>
          </p:cNvSpPr>
          <p:nvPr/>
        </p:nvSpPr>
        <p:spPr bwMode="auto">
          <a:xfrm flipV="1">
            <a:off x="2133600" y="5334000"/>
            <a:ext cx="609600" cy="4572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38257" name="Line 17"/>
          <p:cNvSpPr>
            <a:spLocks noChangeShapeType="1"/>
          </p:cNvSpPr>
          <p:nvPr/>
        </p:nvSpPr>
        <p:spPr bwMode="auto">
          <a:xfrm flipV="1">
            <a:off x="2743200" y="4724400"/>
            <a:ext cx="1524000" cy="6096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138263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066800"/>
            <a:ext cx="4495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264" name="Picture 24" descr="Tropical_Storm_Carrie_zoom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3962400"/>
            <a:ext cx="4495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65" name="Freeform 25"/>
          <p:cNvSpPr>
            <a:spLocks/>
          </p:cNvSpPr>
          <p:nvPr/>
        </p:nvSpPr>
        <p:spPr bwMode="auto">
          <a:xfrm>
            <a:off x="7848600" y="4648200"/>
            <a:ext cx="1219200" cy="2057400"/>
          </a:xfrm>
          <a:custGeom>
            <a:avLst/>
            <a:gdLst/>
            <a:ahLst/>
            <a:cxnLst>
              <a:cxn ang="0">
                <a:pos x="48" y="1296"/>
              </a:cxn>
              <a:cxn ang="0">
                <a:pos x="48" y="1104"/>
              </a:cxn>
              <a:cxn ang="0">
                <a:pos x="0" y="1008"/>
              </a:cxn>
              <a:cxn ang="0">
                <a:pos x="48" y="816"/>
              </a:cxn>
              <a:cxn ang="0">
                <a:pos x="144" y="672"/>
              </a:cxn>
              <a:cxn ang="0">
                <a:pos x="192" y="624"/>
              </a:cxn>
              <a:cxn ang="0">
                <a:pos x="336" y="480"/>
              </a:cxn>
              <a:cxn ang="0">
                <a:pos x="480" y="288"/>
              </a:cxn>
              <a:cxn ang="0">
                <a:pos x="624" y="96"/>
              </a:cxn>
              <a:cxn ang="0">
                <a:pos x="672" y="48"/>
              </a:cxn>
              <a:cxn ang="0">
                <a:pos x="768" y="0"/>
              </a:cxn>
            </a:cxnLst>
            <a:rect l="0" t="0" r="r" b="b"/>
            <a:pathLst>
              <a:path w="768" h="1296">
                <a:moveTo>
                  <a:pt x="48" y="1296"/>
                </a:moveTo>
                <a:lnTo>
                  <a:pt x="48" y="1104"/>
                </a:lnTo>
                <a:lnTo>
                  <a:pt x="0" y="1008"/>
                </a:lnTo>
                <a:lnTo>
                  <a:pt x="48" y="816"/>
                </a:lnTo>
                <a:lnTo>
                  <a:pt x="144" y="672"/>
                </a:lnTo>
                <a:lnTo>
                  <a:pt x="192" y="624"/>
                </a:lnTo>
                <a:lnTo>
                  <a:pt x="336" y="480"/>
                </a:lnTo>
                <a:lnTo>
                  <a:pt x="480" y="288"/>
                </a:lnTo>
                <a:lnTo>
                  <a:pt x="624" y="96"/>
                </a:lnTo>
                <a:lnTo>
                  <a:pt x="672" y="48"/>
                </a:lnTo>
                <a:lnTo>
                  <a:pt x="768" y="0"/>
                </a:ln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24" name="Picture 20" descr="Putnam CT durg Flo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95738"/>
            <a:ext cx="4648200" cy="2862262"/>
          </a:xfrm>
          <a:prstGeom prst="rect">
            <a:avLst/>
          </a:prstGeom>
          <a:noFill/>
        </p:spPr>
      </p:pic>
      <p:pic>
        <p:nvPicPr>
          <p:cNvPr id="2007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10000"/>
            <a:ext cx="4419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533400" y="4038600"/>
            <a:ext cx="3810000" cy="590550"/>
          </a:xfrm>
          <a:prstGeom prst="rect">
            <a:avLst/>
          </a:prstGeom>
          <a:solidFill>
            <a:schemeClr val="accent1">
              <a:alpha val="4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Route 44 west – Putnam, CT Tropical Storm Diane, 1955</a:t>
            </a:r>
          </a:p>
        </p:txBody>
      </p:sp>
      <p:sp>
        <p:nvSpPr>
          <p:cNvPr id="200712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r>
              <a:rPr lang="en-US" sz="2800" dirty="0"/>
              <a:t>Historical Perspective</a:t>
            </a:r>
            <a:br>
              <a:rPr lang="en-US" sz="2800" dirty="0"/>
            </a:br>
            <a:r>
              <a:rPr lang="en-US" sz="2800" dirty="0"/>
              <a:t>Widespread Flooding/Flash Flooding</a:t>
            </a:r>
          </a:p>
        </p:txBody>
      </p:sp>
      <p:pic>
        <p:nvPicPr>
          <p:cNvPr id="200714" name="Picture 10" descr="Hurricane_Connie_zoom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990600"/>
            <a:ext cx="4419600" cy="2971800"/>
          </a:xfrm>
          <a:prstGeom prst="rect">
            <a:avLst/>
          </a:prstGeom>
          <a:noFill/>
        </p:spPr>
      </p:pic>
      <p:sp>
        <p:nvSpPr>
          <p:cNvPr id="200715" name="Freeform 11"/>
          <p:cNvSpPr>
            <a:spLocks/>
          </p:cNvSpPr>
          <p:nvPr/>
        </p:nvSpPr>
        <p:spPr bwMode="auto">
          <a:xfrm>
            <a:off x="5334000" y="1676400"/>
            <a:ext cx="1371600" cy="1905000"/>
          </a:xfrm>
          <a:custGeom>
            <a:avLst/>
            <a:gdLst/>
            <a:ahLst/>
            <a:cxnLst>
              <a:cxn ang="0">
                <a:pos x="864" y="1200"/>
              </a:cxn>
              <a:cxn ang="0">
                <a:pos x="864" y="1039"/>
              </a:cxn>
              <a:cxn ang="0">
                <a:pos x="839" y="947"/>
              </a:cxn>
              <a:cxn ang="0">
                <a:pos x="768" y="816"/>
              </a:cxn>
              <a:cxn ang="0">
                <a:pos x="528" y="576"/>
              </a:cxn>
              <a:cxn ang="0">
                <a:pos x="288" y="384"/>
              </a:cxn>
              <a:cxn ang="0">
                <a:pos x="96" y="288"/>
              </a:cxn>
              <a:cxn ang="0">
                <a:pos x="0" y="48"/>
              </a:cxn>
              <a:cxn ang="0">
                <a:pos x="0" y="0"/>
              </a:cxn>
            </a:cxnLst>
            <a:rect l="0" t="0" r="r" b="b"/>
            <a:pathLst>
              <a:path w="864" h="1200">
                <a:moveTo>
                  <a:pt x="864" y="1200"/>
                </a:moveTo>
                <a:lnTo>
                  <a:pt x="864" y="1039"/>
                </a:lnTo>
                <a:lnTo>
                  <a:pt x="839" y="947"/>
                </a:lnTo>
                <a:lnTo>
                  <a:pt x="768" y="816"/>
                </a:lnTo>
                <a:lnTo>
                  <a:pt x="528" y="576"/>
                </a:lnTo>
                <a:lnTo>
                  <a:pt x="288" y="384"/>
                </a:lnTo>
                <a:lnTo>
                  <a:pt x="96" y="288"/>
                </a:lnTo>
                <a:lnTo>
                  <a:pt x="0" y="48"/>
                </a:lnTo>
                <a:lnTo>
                  <a:pt x="0" y="0"/>
                </a:ln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0716" name="Text Box 12"/>
          <p:cNvSpPr txBox="1">
            <a:spLocks noChangeArrowheads="1"/>
          </p:cNvSpPr>
          <p:nvPr/>
        </p:nvSpPr>
        <p:spPr bwMode="auto">
          <a:xfrm>
            <a:off x="5334000" y="4572000"/>
            <a:ext cx="2286000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CC3300"/>
                </a:solidFill>
              </a:rPr>
              <a:t>18.15 inches of rain in 1 day  Westfield, MA</a:t>
            </a:r>
          </a:p>
        </p:txBody>
      </p:sp>
      <p:sp>
        <p:nvSpPr>
          <p:cNvPr id="200717" name="Line 13"/>
          <p:cNvSpPr>
            <a:spLocks noChangeShapeType="1"/>
          </p:cNvSpPr>
          <p:nvPr/>
        </p:nvSpPr>
        <p:spPr bwMode="auto">
          <a:xfrm>
            <a:off x="7162800" y="5029200"/>
            <a:ext cx="4572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graphicFrame>
        <p:nvGraphicFramePr>
          <p:cNvPr id="200719" name="Object 15"/>
          <p:cNvGraphicFramePr>
            <a:graphicFrameLocks noChangeAspect="1"/>
          </p:cNvGraphicFramePr>
          <p:nvPr>
            <p:ph idx="1"/>
          </p:nvPr>
        </p:nvGraphicFramePr>
        <p:xfrm>
          <a:off x="0" y="990600"/>
          <a:ext cx="4648200" cy="3048000"/>
        </p:xfrm>
        <a:graphic>
          <a:graphicData uri="http://schemas.openxmlformats.org/presentationml/2006/ole">
            <p:oleObj spid="_x0000_s200719" name="Drawing" r:id="rId6" imgW="8800211" imgH="5600634" progId="">
              <p:embed/>
            </p:oleObj>
          </a:graphicData>
        </a:graphic>
      </p:graphicFrame>
      <p:sp>
        <p:nvSpPr>
          <p:cNvPr id="200720" name="Text Box 16"/>
          <p:cNvSpPr txBox="1">
            <a:spLocks noChangeArrowheads="1"/>
          </p:cNvSpPr>
          <p:nvPr/>
        </p:nvSpPr>
        <p:spPr bwMode="auto">
          <a:xfrm>
            <a:off x="76200" y="1042988"/>
            <a:ext cx="4419600" cy="633412"/>
          </a:xfrm>
          <a:prstGeom prst="rect">
            <a:avLst/>
          </a:prstGeom>
          <a:solidFill>
            <a:srgbClr val="33CCCC">
              <a:alpha val="31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City of Woonsocket, RI – Diane 1955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Flooded downtown “social/business” district</a:t>
            </a:r>
          </a:p>
        </p:txBody>
      </p:sp>
      <p:sp>
        <p:nvSpPr>
          <p:cNvPr id="200725" name="Text Box 21"/>
          <p:cNvSpPr txBox="1">
            <a:spLocks noChangeArrowheads="1"/>
          </p:cNvSpPr>
          <p:nvPr/>
        </p:nvSpPr>
        <p:spPr bwMode="auto">
          <a:xfrm>
            <a:off x="0" y="373380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/>
              <a:t>Providence Journal</a:t>
            </a:r>
          </a:p>
        </p:txBody>
      </p:sp>
      <p:sp>
        <p:nvSpPr>
          <p:cNvPr id="200726" name="Text Box 22"/>
          <p:cNvSpPr txBox="1">
            <a:spLocks noChangeArrowheads="1"/>
          </p:cNvSpPr>
          <p:nvPr/>
        </p:nvSpPr>
        <p:spPr bwMode="auto">
          <a:xfrm>
            <a:off x="0" y="655320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/>
              <a:t>USACE NE Division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0" y="5943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9144000" cy="850900"/>
          </a:xfrm>
        </p:spPr>
        <p:txBody>
          <a:bodyPr/>
          <a:lstStyle/>
          <a:p>
            <a:r>
              <a:rPr lang="en-US" sz="3600" dirty="0"/>
              <a:t>Or as my loving Italian grandmother said:</a:t>
            </a:r>
            <a:br>
              <a:rPr lang="en-US" sz="3600" dirty="0"/>
            </a:br>
            <a:r>
              <a:rPr lang="en-US" sz="3200" b="1" i="1" dirty="0">
                <a:solidFill>
                  <a:srgbClr val="FFFF00"/>
                </a:solidFill>
              </a:rPr>
              <a:t>It rained like a cow </a:t>
            </a:r>
            <a:r>
              <a:rPr lang="en-US" sz="3200" b="1" i="1" dirty="0" err="1">
                <a:solidFill>
                  <a:srgbClr val="FFFF00"/>
                </a:solidFill>
              </a:rPr>
              <a:t>piss’n</a:t>
            </a:r>
            <a:r>
              <a:rPr lang="en-US" sz="3200" b="1" i="1" dirty="0">
                <a:solidFill>
                  <a:srgbClr val="FFFF00"/>
                </a:solidFill>
              </a:rPr>
              <a:t> on a flat rock!!</a:t>
            </a:r>
            <a:endParaRPr lang="en-US" sz="3200" dirty="0">
              <a:solidFill>
                <a:srgbClr val="FFFF00"/>
              </a:solidFill>
            </a:endParaRPr>
          </a:p>
        </p:txBody>
      </p:sp>
      <p:graphicFrame>
        <p:nvGraphicFramePr>
          <p:cNvPr id="197636" name="Object 4"/>
          <p:cNvGraphicFramePr>
            <a:graphicFrameLocks noChangeAspect="1"/>
          </p:cNvGraphicFramePr>
          <p:nvPr>
            <p:ph idx="1"/>
          </p:nvPr>
        </p:nvGraphicFramePr>
        <p:xfrm>
          <a:off x="0" y="1295400"/>
          <a:ext cx="9144000" cy="5562600"/>
        </p:xfrm>
        <a:graphic>
          <a:graphicData uri="http://schemas.openxmlformats.org/presentationml/2006/ole">
            <p:oleObj spid="_x0000_s268290" name="Drawing" r:id="rId3" imgW="8514799" imgH="5543582" progId="">
              <p:embed/>
            </p:oleObj>
          </a:graphicData>
        </a:graphic>
      </p:graphicFrame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0" y="5943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Truly a disaster of “udder” proportions!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4" name="Picture 16" descr="scan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4648200" cy="3048000"/>
          </a:xfrm>
          <a:prstGeom prst="rect">
            <a:avLst/>
          </a:prstGeom>
          <a:noFill/>
        </p:spPr>
      </p:pic>
      <p:pic>
        <p:nvPicPr>
          <p:cNvPr id="206863" name="Picture 15" descr="scan0006"/>
          <p:cNvPicPr>
            <a:picLocks noChangeAspect="1" noChangeArrowheads="1"/>
          </p:cNvPicPr>
          <p:nvPr/>
        </p:nvPicPr>
        <p:blipFill>
          <a:blip r:embed="rId3" cstate="print">
            <a:lum bright="-2000" contrast="12000"/>
          </a:blip>
          <a:srcRect/>
          <a:stretch>
            <a:fillRect/>
          </a:stretch>
        </p:blipFill>
        <p:spPr bwMode="auto">
          <a:xfrm>
            <a:off x="0" y="4038600"/>
            <a:ext cx="464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10000"/>
            <a:ext cx="4419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0" y="6096000"/>
            <a:ext cx="4495800" cy="527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Dozens of Dam Failures – Diane 1955            Echo Glen, Charlton, MA </a:t>
            </a:r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r>
              <a:rPr lang="en-US" sz="2800" dirty="0"/>
              <a:t>Historical Perspective</a:t>
            </a:r>
            <a:br>
              <a:rPr lang="en-US" sz="2800" dirty="0"/>
            </a:br>
            <a:r>
              <a:rPr lang="en-US" sz="2800" dirty="0"/>
              <a:t>Widespread Flooding/Flash Flooding</a:t>
            </a:r>
          </a:p>
        </p:txBody>
      </p:sp>
      <p:pic>
        <p:nvPicPr>
          <p:cNvPr id="206854" name="Picture 6" descr="Hurricane_Connie_zoom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990600"/>
            <a:ext cx="4419600" cy="2971800"/>
          </a:xfrm>
          <a:prstGeom prst="rect">
            <a:avLst/>
          </a:prstGeom>
          <a:noFill/>
        </p:spPr>
      </p:pic>
      <p:sp>
        <p:nvSpPr>
          <p:cNvPr id="206855" name="Freeform 7"/>
          <p:cNvSpPr>
            <a:spLocks/>
          </p:cNvSpPr>
          <p:nvPr/>
        </p:nvSpPr>
        <p:spPr bwMode="auto">
          <a:xfrm>
            <a:off x="5334000" y="1676400"/>
            <a:ext cx="1371600" cy="1905000"/>
          </a:xfrm>
          <a:custGeom>
            <a:avLst/>
            <a:gdLst/>
            <a:ahLst/>
            <a:cxnLst>
              <a:cxn ang="0">
                <a:pos x="864" y="1200"/>
              </a:cxn>
              <a:cxn ang="0">
                <a:pos x="864" y="1039"/>
              </a:cxn>
              <a:cxn ang="0">
                <a:pos x="839" y="947"/>
              </a:cxn>
              <a:cxn ang="0">
                <a:pos x="768" y="816"/>
              </a:cxn>
              <a:cxn ang="0">
                <a:pos x="528" y="576"/>
              </a:cxn>
              <a:cxn ang="0">
                <a:pos x="288" y="384"/>
              </a:cxn>
              <a:cxn ang="0">
                <a:pos x="96" y="288"/>
              </a:cxn>
              <a:cxn ang="0">
                <a:pos x="0" y="48"/>
              </a:cxn>
              <a:cxn ang="0">
                <a:pos x="0" y="0"/>
              </a:cxn>
            </a:cxnLst>
            <a:rect l="0" t="0" r="r" b="b"/>
            <a:pathLst>
              <a:path w="864" h="1200">
                <a:moveTo>
                  <a:pt x="864" y="1200"/>
                </a:moveTo>
                <a:lnTo>
                  <a:pt x="864" y="1039"/>
                </a:lnTo>
                <a:lnTo>
                  <a:pt x="839" y="947"/>
                </a:lnTo>
                <a:lnTo>
                  <a:pt x="768" y="816"/>
                </a:lnTo>
                <a:lnTo>
                  <a:pt x="528" y="576"/>
                </a:lnTo>
                <a:lnTo>
                  <a:pt x="288" y="384"/>
                </a:lnTo>
                <a:lnTo>
                  <a:pt x="96" y="288"/>
                </a:lnTo>
                <a:lnTo>
                  <a:pt x="0" y="48"/>
                </a:lnTo>
                <a:lnTo>
                  <a:pt x="0" y="0"/>
                </a:ln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6856" name="Text Box 8"/>
          <p:cNvSpPr txBox="1">
            <a:spLocks noChangeArrowheads="1"/>
          </p:cNvSpPr>
          <p:nvPr/>
        </p:nvSpPr>
        <p:spPr bwMode="auto">
          <a:xfrm>
            <a:off x="6248400" y="4648200"/>
            <a:ext cx="2286000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CC3300"/>
                </a:solidFill>
              </a:rPr>
              <a:t>18.15 inches of rain in 1 day  Westfield, MA</a:t>
            </a:r>
          </a:p>
        </p:txBody>
      </p:sp>
      <p:sp>
        <p:nvSpPr>
          <p:cNvPr id="206857" name="Line 9"/>
          <p:cNvSpPr>
            <a:spLocks noChangeShapeType="1"/>
          </p:cNvSpPr>
          <p:nvPr/>
        </p:nvSpPr>
        <p:spPr bwMode="auto">
          <a:xfrm>
            <a:off x="7543800" y="5105400"/>
            <a:ext cx="76200" cy="1524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6859" name="Text Box 11"/>
          <p:cNvSpPr txBox="1">
            <a:spLocks noChangeArrowheads="1"/>
          </p:cNvSpPr>
          <p:nvPr/>
        </p:nvSpPr>
        <p:spPr bwMode="auto">
          <a:xfrm>
            <a:off x="228600" y="996950"/>
            <a:ext cx="4267200" cy="527050"/>
          </a:xfrm>
          <a:prstGeom prst="rect">
            <a:avLst/>
          </a:prstGeom>
          <a:solidFill>
            <a:srgbClr val="33CCCC">
              <a:alpha val="31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Destroyed Shopping District  – Diane 1955 Winsted, 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381000"/>
          </a:xfrm>
        </p:spPr>
        <p:txBody>
          <a:bodyPr/>
          <a:lstStyle/>
          <a:p>
            <a:r>
              <a:rPr lang="en-US" sz="4000" dirty="0"/>
              <a:t>Summary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7848600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New England Tropical Cyclones have a particular behavior of their own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Driven by interaction with the westerlies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Desire to become Extra-tropical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Potential for widespread severe wind damage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Potential for devastating storm surges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20 feet or more in the upper Sakonnet River and upper Buzzards Bay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Explosive Jet interaction, coastal frontogenesis, and orographic enhancement can result in tremendous rainfall and flooding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Acceleratory nature and the arrival of heavy rainfall well in advance of the storm: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Makes it a necessity to prepare well in advance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sz="2800" dirty="0"/>
              <a:t>Add to this a growing inexperienced population…</a:t>
            </a:r>
          </a:p>
        </p:txBody>
      </p:sp>
      <p:pic>
        <p:nvPicPr>
          <p:cNvPr id="207881" name="Picture 9" descr="ri_washingt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00200"/>
            <a:ext cx="4724400" cy="4419600"/>
          </a:xfrm>
          <a:noFill/>
          <a:ln/>
        </p:spPr>
      </p:pic>
      <p:pic>
        <p:nvPicPr>
          <p:cNvPr id="207882" name="Picture 10" descr="ma_barnstable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00600" y="1600200"/>
            <a:ext cx="4343400" cy="4419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we need to be asking ourselves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we stand on our own feet for 48-72 hours after a major hurricane strike?</a:t>
            </a:r>
          </a:p>
          <a:p>
            <a:pPr lvl="1"/>
            <a:r>
              <a:rPr lang="en-US" dirty="0"/>
              <a:t>Need to be self-sustaining for a period of time before federal resources swing into action</a:t>
            </a:r>
          </a:p>
          <a:p>
            <a:pPr lvl="1"/>
            <a:r>
              <a:rPr lang="en-US" dirty="0"/>
              <a:t>You won’t be the only ones requesting help</a:t>
            </a:r>
          </a:p>
          <a:p>
            <a:pPr lvl="1"/>
            <a:r>
              <a:rPr lang="en-US" dirty="0"/>
              <a:t>The more pre-planning you do now the less stressful the event will be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we need to be asking ourselves</a:t>
            </a:r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Are we ready to deal with widespread and long duration loss of utilities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Utility power could be lost for &gt;3 weeks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Consider Gloria – 1985 as a Cat 1 leaving parts of the state without power for over 2 weeks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Loss of phone/communication 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Carol – 1954 took the whole state down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844550"/>
            <a:ext cx="8229600" cy="450850"/>
          </a:xfrm>
        </p:spPr>
        <p:txBody>
          <a:bodyPr/>
          <a:lstStyle/>
          <a:p>
            <a:r>
              <a:rPr lang="en-US" sz="4000" dirty="0"/>
              <a:t>What can we do?</a:t>
            </a:r>
            <a:br>
              <a:rPr lang="en-US" sz="4000" dirty="0"/>
            </a:br>
            <a:r>
              <a:rPr lang="en-US" sz="3600" b="1" i="1" dirty="0">
                <a:solidFill>
                  <a:srgbClr val="CC6600"/>
                </a:solidFill>
              </a:rPr>
              <a:t>Have a family hurricane plan!</a:t>
            </a:r>
            <a:br>
              <a:rPr lang="en-US" sz="3600" b="1" i="1" dirty="0">
                <a:solidFill>
                  <a:srgbClr val="CC6600"/>
                </a:solidFill>
              </a:rPr>
            </a:br>
            <a:endParaRPr lang="en-US" sz="3600" b="1" i="1" dirty="0">
              <a:solidFill>
                <a:srgbClr val="FFFF00"/>
              </a:solidFill>
            </a:endParaRPr>
          </a:p>
        </p:txBody>
      </p:sp>
      <p:sp>
        <p:nvSpPr>
          <p:cNvPr id="2949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4343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Have a family hurricane plan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Actions you will take before, during, after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Consider shelter first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Do I need to evacuation?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Where do I go?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When should I leave?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If staying at home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Loss of electricity so have battery operated radio, TV, flashlights</a:t>
            </a:r>
          </a:p>
        </p:txBody>
      </p:sp>
      <p:sp>
        <p:nvSpPr>
          <p:cNvPr id="294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905000"/>
            <a:ext cx="42672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Consider prescription meds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You and family members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Consider tanking up the family autos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Consider getting some money out of the bank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Tank up the ole gas grill!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Non-perishable foods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Phone numbers to be reached at – both home and at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05000"/>
            <a:ext cx="43434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Boat owners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Know what your marina’s plan is for storms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When will I pull/secure 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Give yourself time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Have insurance papers in order – including photos and phone numbers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Have those trees trimmed and the dead branches removed!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Get outdoor “stuff” inside</a:t>
            </a:r>
          </a:p>
        </p:txBody>
      </p:sp>
      <p:sp>
        <p:nvSpPr>
          <p:cNvPr id="2969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905000"/>
            <a:ext cx="42672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Know where your shelters are in town and how to get to them!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Tape these things to the back of a kitchen cabinet so you can get to it quickly when the storm strikes!</a:t>
            </a:r>
          </a:p>
        </p:txBody>
      </p:sp>
      <p:sp>
        <p:nvSpPr>
          <p:cNvPr id="2969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539750"/>
            <a:ext cx="8229600" cy="450850"/>
          </a:xfrm>
          <a:noFill/>
          <a:ln/>
        </p:spPr>
        <p:txBody>
          <a:bodyPr/>
          <a:lstStyle/>
          <a:p>
            <a:r>
              <a:rPr lang="en-US" sz="4000" dirty="0"/>
              <a:t>What can we do?</a:t>
            </a:r>
            <a:br>
              <a:rPr lang="en-US" sz="4000" dirty="0"/>
            </a:br>
            <a:r>
              <a:rPr lang="en-US" sz="4000" b="1" i="1" dirty="0">
                <a:solidFill>
                  <a:srgbClr val="CC6600"/>
                </a:solidFill>
              </a:rPr>
              <a:t>Have a family hurricane plan!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6762"/>
          </a:xfrm>
        </p:spPr>
        <p:txBody>
          <a:bodyPr/>
          <a:lstStyle/>
          <a:p>
            <a:r>
              <a:rPr lang="en-US" sz="4000" dirty="0"/>
              <a:t>Active vs. Inactive Periods</a:t>
            </a:r>
            <a:br>
              <a:rPr lang="en-US" sz="4000" dirty="0"/>
            </a:br>
            <a:r>
              <a:rPr lang="en-US" sz="2800" i="1" dirty="0">
                <a:solidFill>
                  <a:srgbClr val="FFC000"/>
                </a:solidFill>
              </a:rPr>
              <a:t>1930s-1950s active vs. 1970s-1980s inactive</a:t>
            </a:r>
            <a:endParaRPr lang="en-US" sz="2800" dirty="0">
              <a:solidFill>
                <a:srgbClr val="FFC0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1295400"/>
          <a:ext cx="9144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484" name="Text Box 4"/>
          <p:cNvSpPr txBox="1">
            <a:spLocks noChangeArrowheads="1"/>
          </p:cNvSpPr>
          <p:nvPr/>
        </p:nvSpPr>
        <p:spPr bwMode="auto">
          <a:xfrm>
            <a:off x="1295400" y="1371600"/>
            <a:ext cx="74676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Southern New England</a:t>
            </a:r>
          </a:p>
          <a:p>
            <a:pPr algn="ctr">
              <a:spcBef>
                <a:spcPct val="50000"/>
              </a:spcBef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Tropical Cyclone Frequency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1900-2009</a:t>
            </a: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95400" y="-304800"/>
            <a:ext cx="12192000" cy="7620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487363"/>
          </a:xfrm>
          <a:solidFill>
            <a:srgbClr val="C0C0C0">
              <a:alpha val="56000"/>
            </a:srgbClr>
          </a:solidFill>
        </p:spPr>
        <p:txBody>
          <a:bodyPr/>
          <a:lstStyle/>
          <a:p>
            <a:r>
              <a:rPr lang="en-US" sz="3600" b="1" i="1" dirty="0">
                <a:solidFill>
                  <a:srgbClr val="800000"/>
                </a:solidFill>
              </a:rPr>
              <a:t>www.gethurricanereadyri.org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220200" cy="6934200"/>
        </p:xfrm>
        <a:graphic>
          <a:graphicData uri="http://schemas.openxmlformats.org/presentationml/2006/ole">
            <p:oleObj spid="_x0000_s215042" name="Drawing" r:id="rId3" imgW="9145123" imgH="5961965" progId="">
              <p:embed/>
            </p:oleObj>
          </a:graphicData>
        </a:graphic>
      </p:graphicFrame>
      <p:sp>
        <p:nvSpPr>
          <p:cNvPr id="289795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8915400" cy="514350"/>
          </a:xfrm>
        </p:spPr>
        <p:txBody>
          <a:bodyPr/>
          <a:lstStyle/>
          <a:p>
            <a:r>
              <a:rPr lang="en-US" sz="3600" dirty="0" smtClean="0">
                <a:solidFill>
                  <a:srgbClr val="FFFF00"/>
                </a:solidFill>
              </a:rPr>
              <a:t>The challenges surrounding our preparedness efforts </a:t>
            </a:r>
            <a:r>
              <a:rPr lang="en-US" sz="3600" dirty="0">
                <a:solidFill>
                  <a:srgbClr val="FFFF00"/>
                </a:solidFill>
              </a:rPr>
              <a:t>are not </a:t>
            </a:r>
            <a:r>
              <a:rPr lang="en-US" sz="3600" dirty="0" smtClean="0">
                <a:solidFill>
                  <a:srgbClr val="FFFF00"/>
                </a:solidFill>
              </a:rPr>
              <a:t>insurmountable…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289796" name="Text Box 4"/>
          <p:cNvSpPr txBox="1">
            <a:spLocks noChangeArrowheads="1"/>
          </p:cNvSpPr>
          <p:nvPr/>
        </p:nvSpPr>
        <p:spPr bwMode="auto">
          <a:xfrm>
            <a:off x="381000" y="4953000"/>
            <a:ext cx="746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i="1" dirty="0"/>
              <a:t>But it has been </a:t>
            </a:r>
            <a:r>
              <a:rPr lang="en-US" sz="3200" i="1" dirty="0" smtClean="0"/>
              <a:t>56 </a:t>
            </a:r>
            <a:r>
              <a:rPr lang="en-US" sz="3200" i="1" dirty="0"/>
              <a:t>years since the last Category 3 Hurricane!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447800"/>
            <a:ext cx="8686800" cy="2286000"/>
          </a:xfrm>
        </p:spPr>
        <p:txBody>
          <a:bodyPr/>
          <a:lstStyle/>
          <a:p>
            <a:r>
              <a:rPr lang="en-US" b="1" i="1" dirty="0"/>
              <a:t>Natural Calamity Strikes At About The Time When One Forgets Its Terror!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562600"/>
            <a:ext cx="6400800" cy="457200"/>
          </a:xfrm>
        </p:spPr>
        <p:txBody>
          <a:bodyPr/>
          <a:lstStyle/>
          <a:p>
            <a:r>
              <a:rPr lang="en-US" sz="2400" dirty="0">
                <a:solidFill>
                  <a:srgbClr val="FFFF00"/>
                </a:solidFill>
              </a:rPr>
              <a:t>...Japanese Proverb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16066" name="Drawing" r:id="rId4" imgW="9145123" imgH="6686394" progId="">
              <p:embed/>
            </p:oleObj>
          </a:graphicData>
        </a:graphic>
      </p:graphicFrame>
      <p:sp>
        <p:nvSpPr>
          <p:cNvPr id="2918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990600"/>
          </a:xfrm>
        </p:spPr>
        <p:txBody>
          <a:bodyPr/>
          <a:lstStyle/>
          <a:p>
            <a:r>
              <a:rPr lang="en-US" sz="3200" b="1" i="1" dirty="0">
                <a:solidFill>
                  <a:srgbClr val="CC3300"/>
                </a:solidFill>
              </a:rPr>
              <a:t>Failing to think through our answers and plan accordingly will have devastating results!</a:t>
            </a:r>
          </a:p>
        </p:txBody>
      </p:sp>
      <p:pic>
        <p:nvPicPr>
          <p:cNvPr id="291844" name="13 The Summer Wind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00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86" fill="hold"/>
                                        <p:tgtEl>
                                          <p:spTgt spid="291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184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406" y="1600200"/>
            <a:ext cx="5460594" cy="463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4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became of the 2009 Season?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3505200" cy="44348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Fewer named storms</a:t>
            </a:r>
          </a:p>
          <a:p>
            <a:r>
              <a:rPr lang="en-US" sz="2400" dirty="0" smtClean="0"/>
              <a:t>Storms that tend to recurve out to sea earlier in their life cycle</a:t>
            </a:r>
          </a:p>
          <a:p>
            <a:r>
              <a:rPr lang="en-US" sz="2400" dirty="0" smtClean="0"/>
              <a:t>Storms that are sheared</a:t>
            </a:r>
          </a:p>
          <a:p>
            <a:pPr lvl="1"/>
            <a:r>
              <a:rPr lang="en-US" sz="2000" dirty="0" smtClean="0"/>
              <a:t>Center exposed</a:t>
            </a:r>
          </a:p>
          <a:p>
            <a:pPr lvl="1"/>
            <a:r>
              <a:rPr lang="en-US" sz="2000" dirty="0" smtClean="0"/>
              <a:t>Convection displaced to its east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4800600" y="3048000"/>
            <a:ext cx="21336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4533900" y="2705100"/>
            <a:ext cx="28194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5181600" y="2971800"/>
            <a:ext cx="19812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5753100" y="2476500"/>
            <a:ext cx="1828800" cy="1447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800600" y="1066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 Nino Seasons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" y="153418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Nino arrived!</a:t>
            </a:r>
            <a:endParaRPr 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5410200" y="2819400"/>
            <a:ext cx="1828800" cy="76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943600" y="2362200"/>
            <a:ext cx="2286000" cy="152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114" name="Picture 2" descr="http://www.ssd.noaa.gov/goes/east/tatl/wv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0" y="-136525"/>
            <a:ext cx="9906000" cy="6994525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5638800" y="2819400"/>
            <a:ext cx="2209800" cy="1905000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114800" y="2590800"/>
            <a:ext cx="1447800" cy="1524000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762000" y="2057400"/>
            <a:ext cx="2895600" cy="2590800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triped Right Arrow 8"/>
          <p:cNvSpPr/>
          <p:nvPr/>
        </p:nvSpPr>
        <p:spPr>
          <a:xfrm>
            <a:off x="152400" y="2895600"/>
            <a:ext cx="8686800" cy="1219200"/>
          </a:xfrm>
          <a:prstGeom prst="stripedRightArrow">
            <a:avLst/>
          </a:prstGeom>
          <a:solidFill>
            <a:srgbClr val="800000">
              <a:alpha val="63000"/>
            </a:srgbClr>
          </a:solidFill>
          <a:ln w="53975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1000" y="198438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What is forecast</a:t>
            </a: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for </a:t>
            </a:r>
            <a:r>
              <a:rPr kumimoji="0" lang="en-US" sz="36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</a:t>
            </a:r>
            <a:r>
              <a:rPr lang="en-US" sz="36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e 2010 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Season?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Conditions Setup	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33400"/>
          </a:xfrm>
        </p:spPr>
        <p:txBody>
          <a:bodyPr/>
          <a:lstStyle/>
          <a:p>
            <a:pPr algn="ctr"/>
            <a:r>
              <a:rPr lang="en-US" dirty="0" smtClean="0"/>
              <a:t>ACE Index Estimate</a:t>
            </a:r>
            <a:endParaRPr lang="en-US" dirty="0"/>
          </a:p>
        </p:txBody>
      </p:sp>
      <p:pic>
        <p:nvPicPr>
          <p:cNvPr id="11" name="Content Placeholder 10" descr="ACE 2010.gif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752600"/>
            <a:ext cx="4440537" cy="3657600"/>
          </a:xfrm>
        </p:spPr>
      </p:pic>
      <p:pic>
        <p:nvPicPr>
          <p:cNvPr id="2211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752600"/>
            <a:ext cx="4589531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8305800" y="2057400"/>
            <a:ext cx="228600" cy="1066800"/>
          </a:xfrm>
          <a:prstGeom prst="rect">
            <a:avLst/>
          </a:prstGeom>
          <a:noFill/>
          <a:ln w="698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5410200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Named Storms:		14-23</a:t>
            </a:r>
            <a:b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Hurricanes:			8-14</a:t>
            </a:r>
            <a:b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Hurricanes: 		3-7 (Cat 3, 4 or 5) 	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153400" cy="457200"/>
          </a:xfrm>
        </p:spPr>
        <p:txBody>
          <a:bodyPr/>
          <a:lstStyle/>
          <a:p>
            <a:pPr algn="l"/>
            <a:r>
              <a:rPr lang="en-US" sz="3600" dirty="0"/>
              <a:t>Does Active Season = Greater Threat?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3400" y="685800"/>
            <a:ext cx="8534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Consider the following regarding </a:t>
            </a:r>
            <a:r>
              <a:rPr lang="en-US" sz="24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hurricanes which made landfall on the coast of southern New England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1938                       Season storm total =  8 (Cat 3)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1944         	            Season storm total = 11 (Cat 3)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Carol/Edna ‘54         Season storm total = 10 (2 Cat 3’s)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Donna/1960            Season storm total =  7	(Cat 2)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Gloria 1985             Season storm total = 11	(Cat 2)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Bob 1991                Season storm total =  8	(Cat 2)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en-US" sz="2000" kern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4114800"/>
            <a:ext cx="8534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Consider the following regarding Tropical Cyclones which impacted southern New England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1958 – Daisy &amp; Helene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1962 – Alma &amp; Daisy	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1968 – Daisy		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1972 – Agnes &amp; Carrie 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1976 – Belle		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1991 – Bob			ENSO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Blip>
                <a:blip r:embed="rId2"/>
              </a:buBlip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6200" y="3657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Does El Nino = Reduced Threat?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1571</Words>
  <Application>Microsoft Office PowerPoint</Application>
  <PresentationFormat>On-screen Show (4:3)</PresentationFormat>
  <Paragraphs>203</Paragraphs>
  <Slides>53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Textured</vt:lpstr>
      <vt:lpstr>Chart</vt:lpstr>
      <vt:lpstr>Drawing</vt:lpstr>
      <vt:lpstr>Examining The Behavior of Tropical Cyclones in the Northeast United States: Know Thy Enemy!!  </vt:lpstr>
      <vt:lpstr>Objectives</vt:lpstr>
      <vt:lpstr>Slide 3</vt:lpstr>
      <vt:lpstr>Historical Atlantic Seasonal Activity </vt:lpstr>
      <vt:lpstr>Active vs. Inactive Periods 1930s-1950s active vs. 1970s-1980s inactive</vt:lpstr>
      <vt:lpstr>What became of the 2009 Season?</vt:lpstr>
      <vt:lpstr>Slide 7</vt:lpstr>
      <vt:lpstr>Slide 8</vt:lpstr>
      <vt:lpstr>Does Active Season = Greater Threat?</vt:lpstr>
      <vt:lpstr>August and September Our most active months</vt:lpstr>
      <vt:lpstr>Ultimately it is the theme of the prevailing summer weather pattern which determines our vulnerability</vt:lpstr>
      <vt:lpstr>Questions on the Outlook?</vt:lpstr>
      <vt:lpstr>Slide 13</vt:lpstr>
      <vt:lpstr>Alarming Statistics</vt:lpstr>
      <vt:lpstr>Common Characteristics</vt:lpstr>
      <vt:lpstr>Remarkable Acceleration</vt:lpstr>
      <vt:lpstr>Interaction with the Westerlies</vt:lpstr>
      <vt:lpstr>Interaction with the Westerlies</vt:lpstr>
      <vt:lpstr>Interaction with the Westerlies</vt:lpstr>
      <vt:lpstr>High Winds</vt:lpstr>
      <vt:lpstr>Storm Surge Characteristics</vt:lpstr>
      <vt:lpstr>Slide 22</vt:lpstr>
      <vt:lpstr>Slide 23</vt:lpstr>
      <vt:lpstr>Slide 24</vt:lpstr>
      <vt:lpstr>Storm Surge</vt:lpstr>
      <vt:lpstr>Slide 26</vt:lpstr>
      <vt:lpstr>Slide 27</vt:lpstr>
      <vt:lpstr>For eastern Massachusetts: Max surge occurs after the center passes!</vt:lpstr>
      <vt:lpstr>Inundation Atlas Data: Barrington, RI</vt:lpstr>
      <vt:lpstr>Inundation Atlas Data: Warwick, RI</vt:lpstr>
      <vt:lpstr>Slide 31</vt:lpstr>
      <vt:lpstr>Slide 32</vt:lpstr>
      <vt:lpstr>Loss of homes, businesses and property</vt:lpstr>
      <vt:lpstr>Loss of homes, businesses and property</vt:lpstr>
      <vt:lpstr>And how about the infrastructure?</vt:lpstr>
      <vt:lpstr>In 1938, it was left in ruins</vt:lpstr>
      <vt:lpstr>In 1938, it was left in ruins</vt:lpstr>
      <vt:lpstr>And the history behind the very location we occupy this evening:</vt:lpstr>
      <vt:lpstr>Heavy Rainfall</vt:lpstr>
      <vt:lpstr>Historical Perspective Heavy Rainfall Distribution</vt:lpstr>
      <vt:lpstr>Historical Perspective Widespread Flooding/Flash Flooding</vt:lpstr>
      <vt:lpstr>Or as my loving Italian grandmother said: It rained like a cow piss’n on a flat rock!!</vt:lpstr>
      <vt:lpstr>Historical Perspective Widespread Flooding/Flash Flooding</vt:lpstr>
      <vt:lpstr>Summary</vt:lpstr>
      <vt:lpstr>Add to this a growing inexperienced population…</vt:lpstr>
      <vt:lpstr>What we need to be asking ourselves</vt:lpstr>
      <vt:lpstr>What we need to be asking ourselves</vt:lpstr>
      <vt:lpstr>What can we do? Have a family hurricane plan! </vt:lpstr>
      <vt:lpstr>What can we do? Have a family hurricane plan!</vt:lpstr>
      <vt:lpstr>www.gethurricanereadyri.org</vt:lpstr>
      <vt:lpstr>The challenges surrounding our preparedness efforts are not insurmountable…</vt:lpstr>
      <vt:lpstr>Natural Calamity Strikes At About The Time When One Forgets Its Terror!</vt:lpstr>
      <vt:lpstr>Failing to think through our answers and plan accordingly will have devastating results!</vt:lpstr>
    </vt:vector>
  </TitlesOfParts>
  <Company>National Weather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Examining The Recurvature and Acceleration of Land Falling Tropical Cyclones in New England</dc:title>
  <dc:creator>cpm</dc:creator>
  <cp:lastModifiedBy>david vallee</cp:lastModifiedBy>
  <cp:revision>67</cp:revision>
  <dcterms:created xsi:type="dcterms:W3CDTF">2006-05-18T17:35:25Z</dcterms:created>
  <dcterms:modified xsi:type="dcterms:W3CDTF">2010-07-28T19:14:52Z</dcterms:modified>
</cp:coreProperties>
</file>